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0"/>
  </p:sldMasterIdLst>
  <p:notesMasterIdLst>
    <p:notesMasterId r:id="rId44"/>
  </p:notesMasterIdLst>
  <p:sldIdLst>
    <p:sldId id="256" r:id="rId21"/>
    <p:sldId id="257" r:id="rId22"/>
    <p:sldId id="258" r:id="rId23"/>
    <p:sldId id="261" r:id="rId24"/>
    <p:sldId id="259" r:id="rId25"/>
    <p:sldId id="262" r:id="rId26"/>
    <p:sldId id="263" r:id="rId27"/>
    <p:sldId id="264" r:id="rId28"/>
    <p:sldId id="265" r:id="rId29"/>
    <p:sldId id="266" r:id="rId30"/>
    <p:sldId id="267" r:id="rId31"/>
    <p:sldId id="268" r:id="rId32"/>
    <p:sldId id="269" r:id="rId33"/>
    <p:sldId id="270" r:id="rId34"/>
    <p:sldId id="271" r:id="rId35"/>
    <p:sldId id="272" r:id="rId36"/>
    <p:sldId id="274" r:id="rId37"/>
    <p:sldId id="273" r:id="rId38"/>
    <p:sldId id="277" r:id="rId39"/>
    <p:sldId id="275" r:id="rId40"/>
    <p:sldId id="276" r:id="rId41"/>
    <p:sldId id="278" r:id="rId42"/>
    <p:sldId id="27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551" autoAdjust="0"/>
  </p:normalViewPr>
  <p:slideViewPr>
    <p:cSldViewPr>
      <p:cViewPr varScale="1">
        <p:scale>
          <a:sx n="66" d="100"/>
          <a:sy n="66" d="100"/>
        </p:scale>
        <p:origin x="-150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6.xml"/><Relationship Id="rId39"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theme" Target="theme/theme1.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slideMaster" Target="slideMasters/slideMaster1.xml"/><Relationship Id="rId29" Type="http://schemas.openxmlformats.org/officeDocument/2006/relationships/slide" Target="slides/slide9.xml"/><Relationship Id="rId41"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11.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A6B3F8-C326-4F10-BCF8-8E5E1627F8DF}" type="datetimeFigureOut">
              <a:rPr lang="en-US" smtClean="0"/>
              <a:t>9/13/2015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35A288-BD23-475C-8AD5-B61F8D7EE98F}" type="slidenum">
              <a:rPr lang="en-US" smtClean="0"/>
              <a:t>‹#›</a:t>
            </a:fld>
            <a:endParaRPr lang="en-US"/>
          </a:p>
        </p:txBody>
      </p:sp>
    </p:spTree>
    <p:extLst>
      <p:ext uri="{BB962C8B-B14F-4D97-AF65-F5344CB8AC3E}">
        <p14:creationId xmlns:p14="http://schemas.microsoft.com/office/powerpoint/2010/main" val="239077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Screenshots of maps</a:t>
            </a:r>
            <a:r>
              <a:rPr lang="en-US" baseline="0" dirty="0" smtClean="0"/>
              <a:t> from the National Atlas of Korea</a:t>
            </a:r>
            <a:endParaRPr lang="en-US" dirty="0"/>
          </a:p>
        </p:txBody>
      </p:sp>
      <p:sp>
        <p:nvSpPr>
          <p:cNvPr id="4" name="Slide Number Placeholder 3"/>
          <p:cNvSpPr>
            <a:spLocks noGrp="1"/>
          </p:cNvSpPr>
          <p:nvPr>
            <p:ph type="sldNum" sz="quarter" idx="10"/>
          </p:nvPr>
        </p:nvSpPr>
        <p:spPr/>
        <p:txBody>
          <a:bodyPr/>
          <a:lstStyle/>
          <a:p>
            <a:fld id="{A635A288-BD23-475C-8AD5-B61F8D7EE98F}" type="slidenum">
              <a:rPr lang="en-US" smtClean="0"/>
              <a:t>4</a:t>
            </a:fld>
            <a:endParaRPr lang="en-US"/>
          </a:p>
        </p:txBody>
      </p:sp>
    </p:spTree>
    <p:extLst>
      <p:ext uri="{BB962C8B-B14F-4D97-AF65-F5344CB8AC3E}">
        <p14:creationId xmlns:p14="http://schemas.microsoft.com/office/powerpoint/2010/main" val="2381043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Screenshots of </a:t>
            </a:r>
            <a:r>
              <a:rPr lang="en-US" baseline="0" dirty="0" smtClean="0"/>
              <a:t>graphs from the National Atlas of Korea</a:t>
            </a:r>
            <a:endParaRPr lang="en-US" dirty="0"/>
          </a:p>
        </p:txBody>
      </p:sp>
      <p:sp>
        <p:nvSpPr>
          <p:cNvPr id="4" name="Slide Number Placeholder 3"/>
          <p:cNvSpPr>
            <a:spLocks noGrp="1"/>
          </p:cNvSpPr>
          <p:nvPr>
            <p:ph type="sldNum" sz="quarter" idx="10"/>
          </p:nvPr>
        </p:nvSpPr>
        <p:spPr/>
        <p:txBody>
          <a:bodyPr/>
          <a:lstStyle/>
          <a:p>
            <a:fld id="{A635A288-BD23-475C-8AD5-B61F8D7EE98F}" type="slidenum">
              <a:rPr lang="en-US" smtClean="0"/>
              <a:t>5</a:t>
            </a:fld>
            <a:endParaRPr lang="en-US"/>
          </a:p>
        </p:txBody>
      </p:sp>
    </p:spTree>
    <p:extLst>
      <p:ext uri="{BB962C8B-B14F-4D97-AF65-F5344CB8AC3E}">
        <p14:creationId xmlns:p14="http://schemas.microsoft.com/office/powerpoint/2010/main" val="2381043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Screenshots of </a:t>
            </a:r>
            <a:r>
              <a:rPr lang="en-US" baseline="0" dirty="0" smtClean="0"/>
              <a:t>images from the National Atlas of Korea</a:t>
            </a:r>
            <a:endParaRPr lang="en-US" dirty="0"/>
          </a:p>
        </p:txBody>
      </p:sp>
      <p:sp>
        <p:nvSpPr>
          <p:cNvPr id="4" name="Slide Number Placeholder 3"/>
          <p:cNvSpPr>
            <a:spLocks noGrp="1"/>
          </p:cNvSpPr>
          <p:nvPr>
            <p:ph type="sldNum" sz="quarter" idx="10"/>
          </p:nvPr>
        </p:nvSpPr>
        <p:spPr/>
        <p:txBody>
          <a:bodyPr/>
          <a:lstStyle/>
          <a:p>
            <a:fld id="{A635A288-BD23-475C-8AD5-B61F8D7EE98F}" type="slidenum">
              <a:rPr lang="en-US" smtClean="0"/>
              <a:t>6</a:t>
            </a:fld>
            <a:endParaRPr lang="en-US"/>
          </a:p>
        </p:txBody>
      </p:sp>
    </p:spTree>
    <p:extLst>
      <p:ext uri="{BB962C8B-B14F-4D97-AF65-F5344CB8AC3E}">
        <p14:creationId xmlns:p14="http://schemas.microsoft.com/office/powerpoint/2010/main" val="1422724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Screenshots of </a:t>
            </a:r>
            <a:r>
              <a:rPr lang="en-US" baseline="0" dirty="0" smtClean="0"/>
              <a:t>charts or timelines from the National Atlas of Korea</a:t>
            </a:r>
            <a:endParaRPr lang="en-US" dirty="0" smtClean="0"/>
          </a:p>
          <a:p>
            <a:endParaRPr lang="en-US" dirty="0"/>
          </a:p>
        </p:txBody>
      </p:sp>
      <p:sp>
        <p:nvSpPr>
          <p:cNvPr id="4" name="Slide Number Placeholder 3"/>
          <p:cNvSpPr>
            <a:spLocks noGrp="1"/>
          </p:cNvSpPr>
          <p:nvPr>
            <p:ph type="sldNum" sz="quarter" idx="10"/>
          </p:nvPr>
        </p:nvSpPr>
        <p:spPr/>
        <p:txBody>
          <a:bodyPr/>
          <a:lstStyle/>
          <a:p>
            <a:fld id="{A635A288-BD23-475C-8AD5-B61F8D7EE98F}" type="slidenum">
              <a:rPr lang="en-US" smtClean="0"/>
              <a:t>7</a:t>
            </a:fld>
            <a:endParaRPr lang="en-US"/>
          </a:p>
        </p:txBody>
      </p:sp>
    </p:spTree>
    <p:extLst>
      <p:ext uri="{BB962C8B-B14F-4D97-AF65-F5344CB8AC3E}">
        <p14:creationId xmlns:p14="http://schemas.microsoft.com/office/powerpoint/2010/main" val="971926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pdf or printed</a:t>
            </a:r>
            <a:r>
              <a:rPr lang="en-US" baseline="0" dirty="0" smtClean="0"/>
              <a:t> copy</a:t>
            </a:r>
            <a:r>
              <a:rPr lang="en-US" dirty="0" smtClean="0"/>
              <a:t> of AP Human Geography Curriculum Articulation 2015 and the National Atlas of Korea</a:t>
            </a:r>
            <a:endParaRPr lang="en-US" dirty="0"/>
          </a:p>
        </p:txBody>
      </p:sp>
      <p:sp>
        <p:nvSpPr>
          <p:cNvPr id="4" name="Slide Number Placeholder 3"/>
          <p:cNvSpPr>
            <a:spLocks noGrp="1"/>
          </p:cNvSpPr>
          <p:nvPr>
            <p:ph type="sldNum" sz="quarter" idx="10"/>
          </p:nvPr>
        </p:nvSpPr>
        <p:spPr/>
        <p:txBody>
          <a:bodyPr/>
          <a:lstStyle/>
          <a:p>
            <a:fld id="{A635A288-BD23-475C-8AD5-B61F8D7EE98F}" type="slidenum">
              <a:rPr lang="en-US" smtClean="0"/>
              <a:t>9</a:t>
            </a:fld>
            <a:endParaRPr lang="en-US"/>
          </a:p>
        </p:txBody>
      </p:sp>
    </p:spTree>
    <p:extLst>
      <p:ext uri="{BB962C8B-B14F-4D97-AF65-F5344CB8AC3E}">
        <p14:creationId xmlns:p14="http://schemas.microsoft.com/office/powerpoint/2010/main" val="747578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EF3B4D-9D1C-4658-9700-E7075BB09FAB}" type="datetimeFigureOut">
              <a:rPr lang="en-US" smtClean="0"/>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247289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F3B4D-9D1C-4658-9700-E7075BB09FAB}" type="datetimeFigureOut">
              <a:rPr lang="en-US" smtClean="0"/>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990056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EF3B4D-9D1C-4658-9700-E7075BB09FAB}" type="datetimeFigureOut">
              <a:rPr lang="en-US" smtClean="0"/>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2257776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EF3B4D-9D1C-4658-9700-E7075BB09FAB}" type="datetimeFigureOut">
              <a:rPr lang="en-US" smtClean="0"/>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335700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EF3B4D-9D1C-4658-9700-E7075BB09FAB}" type="datetimeFigureOut">
              <a:rPr lang="en-US" smtClean="0"/>
              <a:t>9/13/2015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4198833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EF3B4D-9D1C-4658-9700-E7075BB09FAB}" type="datetimeFigureOut">
              <a:rPr lang="en-US" smtClean="0"/>
              <a:t>9/13/2015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386110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EF3B4D-9D1C-4658-9700-E7075BB09FAB}" type="datetimeFigureOut">
              <a:rPr lang="en-US" smtClean="0"/>
              <a:t>9/13/2015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2427736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EF3B4D-9D1C-4658-9700-E7075BB09FAB}" type="datetimeFigureOut">
              <a:rPr lang="en-US" smtClean="0"/>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331697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EF3B4D-9D1C-4658-9700-E7075BB09FAB}" type="datetimeFigureOut">
              <a:rPr lang="en-US" smtClean="0"/>
              <a:t>9/13/2015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191840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F3B4D-9D1C-4658-9700-E7075BB09FAB}" type="datetimeFigureOut">
              <a:rPr lang="en-US" smtClean="0"/>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2159918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F3B4D-9D1C-4658-9700-E7075BB09FAB}" type="datetimeFigureOut">
              <a:rPr lang="en-US" smtClean="0"/>
              <a:t>9/13/2015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A5641A-4AB8-423F-866F-8DE26BFA2B1D}" type="slidenum">
              <a:rPr lang="en-US" smtClean="0"/>
              <a:t>‹#›</a:t>
            </a:fld>
            <a:endParaRPr lang="en-US"/>
          </a:p>
        </p:txBody>
      </p:sp>
    </p:spTree>
    <p:extLst>
      <p:ext uri="{BB962C8B-B14F-4D97-AF65-F5344CB8AC3E}">
        <p14:creationId xmlns:p14="http://schemas.microsoft.com/office/powerpoint/2010/main" val="2335989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F3B4D-9D1C-4658-9700-E7075BB09FAB}" type="datetimeFigureOut">
              <a:rPr lang="en-US" smtClean="0"/>
              <a:t>9/13/2015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5641A-4AB8-423F-866F-8DE26BFA2B1D}" type="slidenum">
              <a:rPr lang="en-US" smtClean="0"/>
              <a:t>‹#›</a:t>
            </a:fld>
            <a:endParaRPr lang="en-US"/>
          </a:p>
        </p:txBody>
      </p:sp>
    </p:spTree>
    <p:extLst>
      <p:ext uri="{BB962C8B-B14F-4D97-AF65-F5344CB8AC3E}">
        <p14:creationId xmlns:p14="http://schemas.microsoft.com/office/powerpoint/2010/main" val="1574864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www.theguardian.com/global-development/poverty-matters/2011/nov/28/south-korea-development-model" TargetMode="External"/><Relationship Id="rId3" Type="http://schemas.openxmlformats.org/officeDocument/2006/relationships/hyperlink" Target="http://www.koreaherald.com/view.php?ud=20120702001192" TargetMode="External"/><Relationship Id="rId7" Type="http://schemas.openxmlformats.org/officeDocument/2006/relationships/hyperlink" Target="http://www.koreaherald.com/view.php?ud=20120628001115" TargetMode="External"/><Relationship Id="rId2" Type="http://schemas.openxmlformats.org/officeDocument/2006/relationships/hyperlink" Target="http://www.architectmagazine.com/design/buildings/master-plan-for-the-public-administrative-town-designed-by-the-team-of-balmori-associates-h-architecture-and-haeahn-architecture_o" TargetMode="External"/><Relationship Id="rId1" Type="http://schemas.openxmlformats.org/officeDocument/2006/relationships/slideLayout" Target="../slideLayouts/slideLayout2.xml"/><Relationship Id="rId6" Type="http://schemas.openxmlformats.org/officeDocument/2006/relationships/hyperlink" Target="http://www.koreaherald.com/view.php?ud=20120629000876" TargetMode="External"/><Relationship Id="rId5" Type="http://schemas.openxmlformats.org/officeDocument/2006/relationships/hyperlink" Target="http://www.koreaherald.com/view.php?ud=20120701000271" TargetMode="External"/><Relationship Id="rId4" Type="http://schemas.openxmlformats.org/officeDocument/2006/relationships/hyperlink" Target="http://www.koreaherald.com/view.php?ud=20140819000402"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5000" contrast="-65000"/>
                    </a14:imgEffect>
                  </a14:imgLayer>
                </a14:imgProps>
              </a:ext>
              <a:ext uri="{28A0092B-C50C-407E-A947-70E740481C1C}">
                <a14:useLocalDpi xmlns:a14="http://schemas.microsoft.com/office/drawing/2010/main" val="0"/>
              </a:ext>
            </a:extLst>
          </a:blip>
          <a:srcRect l="47182" t="56643" r="26870" b="8744"/>
          <a:stretch/>
        </p:blipFill>
        <p:spPr bwMode="auto">
          <a:xfrm>
            <a:off x="0" y="-1"/>
            <a:ext cx="9144000"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304800" y="2128547"/>
            <a:ext cx="4985197" cy="1470025"/>
          </a:xfrm>
        </p:spPr>
        <p:txBody>
          <a:bodyPr>
            <a:noAutofit/>
          </a:bodyPr>
          <a:lstStyle/>
          <a:p>
            <a:r>
              <a:rPr lang="en-US" sz="5400" dirty="0" smtClean="0">
                <a:solidFill>
                  <a:schemeClr val="bg1"/>
                </a:solidFill>
              </a:rPr>
              <a:t>THE NATIONAL ATLAS OF KOREA</a:t>
            </a:r>
            <a:endParaRPr lang="en-US" sz="5400" dirty="0">
              <a:solidFill>
                <a:schemeClr val="bg1"/>
              </a:solidFill>
            </a:endParaRPr>
          </a:p>
        </p:txBody>
      </p:sp>
      <p:sp>
        <p:nvSpPr>
          <p:cNvPr id="3" name="Subtitle 2"/>
          <p:cNvSpPr>
            <a:spLocks noGrp="1"/>
          </p:cNvSpPr>
          <p:nvPr>
            <p:ph type="subTitle" idx="1"/>
          </p:nvPr>
        </p:nvSpPr>
        <p:spPr>
          <a:xfrm>
            <a:off x="990600" y="4114800"/>
            <a:ext cx="7239000" cy="1752600"/>
          </a:xfrm>
        </p:spPr>
        <p:txBody>
          <a:bodyPr>
            <a:normAutofit/>
          </a:bodyPr>
          <a:lstStyle/>
          <a:p>
            <a:r>
              <a:rPr lang="en-US" sz="4400" dirty="0" smtClean="0">
                <a:solidFill>
                  <a:srgbClr val="FF0000"/>
                </a:solidFill>
              </a:rPr>
              <a:t>and AP HUMAN GEOGRAPHY</a:t>
            </a:r>
            <a:endParaRPr lang="en-US" sz="4400" dirty="0">
              <a:solidFill>
                <a:srgbClr val="FF0000"/>
              </a:solidFill>
            </a:endParaRPr>
          </a:p>
        </p:txBody>
      </p:sp>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artisticLineDrawing trans="45000" pencilSize="22"/>
                    </a14:imgEffect>
                  </a14:imgLayer>
                </a14:imgProps>
              </a:ext>
              <a:ext uri="{28A0092B-C50C-407E-A947-70E740481C1C}">
                <a14:useLocalDpi xmlns:a14="http://schemas.microsoft.com/office/drawing/2010/main" val="0"/>
              </a:ext>
            </a:extLst>
          </a:blip>
          <a:stretch>
            <a:fillRect/>
          </a:stretch>
        </p:blipFill>
        <p:spPr>
          <a:xfrm>
            <a:off x="5562600" y="152400"/>
            <a:ext cx="3452611" cy="3452611"/>
          </a:xfrm>
          <a:prstGeom prst="rect">
            <a:avLst/>
          </a:prstGeom>
        </p:spPr>
      </p:pic>
      <p:sp>
        <p:nvSpPr>
          <p:cNvPr id="5" name="TextBox 4"/>
          <p:cNvSpPr txBox="1"/>
          <p:nvPr/>
        </p:nvSpPr>
        <p:spPr>
          <a:xfrm>
            <a:off x="228600" y="5333999"/>
            <a:ext cx="4516878" cy="1384995"/>
          </a:xfrm>
          <a:prstGeom prst="rect">
            <a:avLst/>
          </a:prstGeom>
          <a:noFill/>
        </p:spPr>
        <p:txBody>
          <a:bodyPr wrap="none" rtlCol="0">
            <a:spAutoFit/>
          </a:bodyPr>
          <a:lstStyle/>
          <a:p>
            <a:r>
              <a:rPr lang="en-US" sz="2800" dirty="0" smtClean="0"/>
              <a:t>Doug Andersen</a:t>
            </a:r>
          </a:p>
          <a:p>
            <a:r>
              <a:rPr lang="en-US" sz="2800" dirty="0" smtClean="0"/>
              <a:t>Oak Canyon Jr. High</a:t>
            </a:r>
          </a:p>
          <a:p>
            <a:r>
              <a:rPr lang="en-US" sz="2800" dirty="0" smtClean="0"/>
              <a:t>dandersen@alpinedistrict.org</a:t>
            </a:r>
            <a:endParaRPr lang="en-US" sz="2800" dirty="0"/>
          </a:p>
        </p:txBody>
      </p:sp>
    </p:spTree>
    <p:extLst>
      <p:ext uri="{BB962C8B-B14F-4D97-AF65-F5344CB8AC3E}">
        <p14:creationId xmlns:p14="http://schemas.microsoft.com/office/powerpoint/2010/main" val="29074688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lum bright="11000" contrast="-45000"/>
            <a:extLst>
              <a:ext uri="{28A0092B-C50C-407E-A947-70E740481C1C}">
                <a14:useLocalDpi xmlns:a14="http://schemas.microsoft.com/office/drawing/2010/main" val="0"/>
              </a:ext>
            </a:extLst>
          </a:blip>
          <a:srcRect/>
          <a:stretch>
            <a:fillRect/>
          </a:stretch>
        </p:blipFill>
        <p:spPr bwMode="auto">
          <a:xfrm>
            <a:off x="-224307" y="-3124200"/>
            <a:ext cx="9372600" cy="1130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0"/>
            <a:ext cx="9601200" cy="1143000"/>
          </a:xfrm>
        </p:spPr>
        <p:txBody>
          <a:bodyPr>
            <a:noAutofit/>
          </a:bodyPr>
          <a:lstStyle/>
          <a:p>
            <a:r>
              <a:rPr lang="en-US" b="1" dirty="0" smtClean="0">
                <a:solidFill>
                  <a:schemeClr val="tx2">
                    <a:lumMod val="75000"/>
                  </a:schemeClr>
                </a:solidFill>
              </a:rPr>
              <a:t>Why Use the National Atlas of Korea?</a:t>
            </a:r>
            <a:endParaRPr lang="en-US" b="1" dirty="0">
              <a:solidFill>
                <a:schemeClr val="tx2">
                  <a:lumMod val="75000"/>
                </a:schemeClr>
              </a:solidFill>
            </a:endParaRPr>
          </a:p>
        </p:txBody>
      </p:sp>
      <p:sp>
        <p:nvSpPr>
          <p:cNvPr id="3" name="Content Placeholder 2"/>
          <p:cNvSpPr>
            <a:spLocks noGrp="1"/>
          </p:cNvSpPr>
          <p:nvPr>
            <p:ph idx="1"/>
          </p:nvPr>
        </p:nvSpPr>
        <p:spPr>
          <a:xfrm>
            <a:off x="26831" y="1524000"/>
            <a:ext cx="9117169" cy="4800600"/>
          </a:xfrm>
        </p:spPr>
        <p:txBody>
          <a:bodyPr>
            <a:normAutofit lnSpcReduction="10000"/>
          </a:bodyPr>
          <a:lstStyle/>
          <a:p>
            <a:pPr>
              <a:buFont typeface="Wingdings" panose="05000000000000000000" pitchFamily="2" charset="2"/>
              <a:buChar char="Ø"/>
            </a:pPr>
            <a:r>
              <a:rPr lang="en-US" b="1" dirty="0" smtClean="0">
                <a:solidFill>
                  <a:schemeClr val="tx2">
                    <a:lumMod val="50000"/>
                  </a:schemeClr>
                </a:solidFill>
              </a:rPr>
              <a:t>AP Human Geography Course Goals</a:t>
            </a:r>
          </a:p>
          <a:p>
            <a:pPr marL="971550" lvl="1" indent="-514350">
              <a:buFont typeface="+mj-lt"/>
              <a:buAutoNum type="arabicPeriod"/>
            </a:pPr>
            <a:r>
              <a:rPr lang="en-US" b="1" dirty="0" smtClean="0">
                <a:solidFill>
                  <a:schemeClr val="tx2">
                    <a:lumMod val="50000"/>
                  </a:schemeClr>
                </a:solidFill>
              </a:rPr>
              <a:t>Interpret </a:t>
            </a:r>
            <a:r>
              <a:rPr lang="en-US" b="1" dirty="0">
                <a:solidFill>
                  <a:schemeClr val="tx2">
                    <a:lumMod val="50000"/>
                  </a:schemeClr>
                </a:solidFill>
              </a:rPr>
              <a:t>maps and analyze geospatial </a:t>
            </a:r>
            <a:r>
              <a:rPr lang="en-US" b="1" dirty="0" smtClean="0">
                <a:solidFill>
                  <a:schemeClr val="tx2">
                    <a:lumMod val="50000"/>
                  </a:schemeClr>
                </a:solidFill>
              </a:rPr>
              <a:t>data</a:t>
            </a:r>
          </a:p>
          <a:p>
            <a:pPr marL="971550" lvl="1" indent="-514350">
              <a:buFont typeface="+mj-lt"/>
              <a:buAutoNum type="arabicPeriod"/>
            </a:pPr>
            <a:r>
              <a:rPr lang="en-US" b="1" dirty="0" smtClean="0">
                <a:solidFill>
                  <a:schemeClr val="tx2">
                    <a:lumMod val="50000"/>
                  </a:schemeClr>
                </a:solidFill>
              </a:rPr>
              <a:t>Understand </a:t>
            </a:r>
            <a:r>
              <a:rPr lang="en-US" b="1" dirty="0">
                <a:solidFill>
                  <a:schemeClr val="tx2">
                    <a:lumMod val="50000"/>
                  </a:schemeClr>
                </a:solidFill>
              </a:rPr>
              <a:t>and explain the implications of associations and networks among phenomena in places</a:t>
            </a:r>
            <a:r>
              <a:rPr lang="en-US" b="1" dirty="0" smtClean="0">
                <a:solidFill>
                  <a:schemeClr val="tx2">
                    <a:lumMod val="50000"/>
                  </a:schemeClr>
                </a:solidFill>
              </a:rPr>
              <a:t>.</a:t>
            </a:r>
          </a:p>
          <a:p>
            <a:pPr marL="971550" lvl="1" indent="-514350">
              <a:buFont typeface="+mj-lt"/>
              <a:buAutoNum type="arabicPeriod"/>
            </a:pPr>
            <a:r>
              <a:rPr lang="en-US" b="1" dirty="0" smtClean="0">
                <a:solidFill>
                  <a:schemeClr val="tx2">
                    <a:lumMod val="50000"/>
                  </a:schemeClr>
                </a:solidFill>
              </a:rPr>
              <a:t>Recognize </a:t>
            </a:r>
            <a:r>
              <a:rPr lang="en-US" b="1" dirty="0">
                <a:solidFill>
                  <a:schemeClr val="tx2">
                    <a:lumMod val="50000"/>
                  </a:schemeClr>
                </a:solidFill>
              </a:rPr>
              <a:t>and interpret the relationships among patterns and processes at different scales of analysis</a:t>
            </a:r>
            <a:r>
              <a:rPr lang="en-US" b="1" dirty="0" smtClean="0">
                <a:solidFill>
                  <a:schemeClr val="tx2">
                    <a:lumMod val="50000"/>
                  </a:schemeClr>
                </a:solidFill>
              </a:rPr>
              <a:t>.</a:t>
            </a:r>
          </a:p>
          <a:p>
            <a:pPr marL="971550" lvl="1" indent="-514350">
              <a:buFont typeface="+mj-lt"/>
              <a:buAutoNum type="arabicPeriod"/>
            </a:pPr>
            <a:r>
              <a:rPr lang="en-US" b="1" dirty="0" smtClean="0">
                <a:solidFill>
                  <a:schemeClr val="tx2">
                    <a:lumMod val="50000"/>
                  </a:schemeClr>
                </a:solidFill>
              </a:rPr>
              <a:t>Define </a:t>
            </a:r>
            <a:r>
              <a:rPr lang="en-US" b="1" dirty="0">
                <a:solidFill>
                  <a:schemeClr val="tx2">
                    <a:lumMod val="50000"/>
                  </a:schemeClr>
                </a:solidFill>
              </a:rPr>
              <a:t>regions and evaluate the regionalization process</a:t>
            </a:r>
            <a:r>
              <a:rPr lang="en-US" b="1" dirty="0" smtClean="0">
                <a:solidFill>
                  <a:schemeClr val="tx2">
                    <a:lumMod val="50000"/>
                  </a:schemeClr>
                </a:solidFill>
              </a:rPr>
              <a:t>.</a:t>
            </a:r>
          </a:p>
          <a:p>
            <a:pPr marL="971550" lvl="1" indent="-514350">
              <a:buFont typeface="+mj-lt"/>
              <a:buAutoNum type="arabicPeriod"/>
            </a:pPr>
            <a:r>
              <a:rPr lang="en-US" b="1" dirty="0" smtClean="0">
                <a:solidFill>
                  <a:schemeClr val="tx2">
                    <a:lumMod val="50000"/>
                  </a:schemeClr>
                </a:solidFill>
              </a:rPr>
              <a:t>Characterize </a:t>
            </a:r>
            <a:r>
              <a:rPr lang="en-US" b="1" dirty="0">
                <a:solidFill>
                  <a:schemeClr val="tx2">
                    <a:lumMod val="50000"/>
                  </a:schemeClr>
                </a:solidFill>
              </a:rPr>
              <a:t>and analyze changing interconnections among places.</a:t>
            </a:r>
            <a:endParaRPr lang="en-US" b="1" dirty="0" smtClean="0">
              <a:solidFill>
                <a:schemeClr val="tx2">
                  <a:lumMod val="50000"/>
                </a:schemeClr>
              </a:solidFill>
            </a:endParaRPr>
          </a:p>
          <a:p>
            <a:pPr lvl="1"/>
            <a:endParaRPr lang="en-US" dirty="0"/>
          </a:p>
        </p:txBody>
      </p:sp>
    </p:spTree>
    <p:extLst>
      <p:ext uri="{BB962C8B-B14F-4D97-AF65-F5344CB8AC3E}">
        <p14:creationId xmlns:p14="http://schemas.microsoft.com/office/powerpoint/2010/main" val="15648797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lum bright="11000" contrast="-45000"/>
            <a:extLst>
              <a:ext uri="{28A0092B-C50C-407E-A947-70E740481C1C}">
                <a14:useLocalDpi xmlns:a14="http://schemas.microsoft.com/office/drawing/2010/main" val="0"/>
              </a:ext>
            </a:extLst>
          </a:blip>
          <a:srcRect/>
          <a:stretch>
            <a:fillRect/>
          </a:stretch>
        </p:blipFill>
        <p:spPr bwMode="auto">
          <a:xfrm>
            <a:off x="-224307" y="-3124200"/>
            <a:ext cx="9372600" cy="1130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0"/>
            <a:ext cx="9601200" cy="1143000"/>
          </a:xfrm>
        </p:spPr>
        <p:txBody>
          <a:bodyPr>
            <a:noAutofit/>
          </a:bodyPr>
          <a:lstStyle/>
          <a:p>
            <a:r>
              <a:rPr lang="en-US" b="1" dirty="0" smtClean="0">
                <a:solidFill>
                  <a:schemeClr val="tx2">
                    <a:lumMod val="75000"/>
                  </a:schemeClr>
                </a:solidFill>
              </a:rPr>
              <a:t>Why Use the National Atlas of Korea?</a:t>
            </a:r>
            <a:endParaRPr lang="en-US" b="1" dirty="0">
              <a:solidFill>
                <a:schemeClr val="tx2">
                  <a:lumMod val="75000"/>
                </a:schemeClr>
              </a:solidFill>
            </a:endParaRPr>
          </a:p>
        </p:txBody>
      </p:sp>
      <p:sp>
        <p:nvSpPr>
          <p:cNvPr id="3" name="Content Placeholder 2"/>
          <p:cNvSpPr>
            <a:spLocks noGrp="1"/>
          </p:cNvSpPr>
          <p:nvPr>
            <p:ph idx="1"/>
          </p:nvPr>
        </p:nvSpPr>
        <p:spPr>
          <a:xfrm>
            <a:off x="26831" y="1524000"/>
            <a:ext cx="9117169" cy="4800600"/>
          </a:xfrm>
        </p:spPr>
        <p:txBody>
          <a:bodyPr>
            <a:normAutofit/>
          </a:bodyPr>
          <a:lstStyle/>
          <a:p>
            <a:pPr>
              <a:buFont typeface="Wingdings" panose="05000000000000000000" pitchFamily="2" charset="2"/>
              <a:buChar char="Ø"/>
            </a:pPr>
            <a:r>
              <a:rPr lang="en-US" b="1" dirty="0" smtClean="0">
                <a:solidFill>
                  <a:schemeClr val="tx2">
                    <a:lumMod val="50000"/>
                  </a:schemeClr>
                </a:solidFill>
              </a:rPr>
              <a:t>“If teachers are finding it difficult to refer to a map, chart, graph, or photograph to support the topic they are discussing, then they could be straying away from geography.” </a:t>
            </a:r>
            <a:r>
              <a:rPr lang="en-US" sz="1900" b="1" dirty="0" smtClean="0">
                <a:solidFill>
                  <a:schemeClr val="tx2">
                    <a:lumMod val="50000"/>
                  </a:schemeClr>
                </a:solidFill>
              </a:rPr>
              <a:t>(College Board, </a:t>
            </a:r>
            <a:r>
              <a:rPr lang="en-US" sz="1900" b="1" i="1" dirty="0" smtClean="0">
                <a:solidFill>
                  <a:schemeClr val="tx2">
                    <a:lumMod val="50000"/>
                  </a:schemeClr>
                </a:solidFill>
              </a:rPr>
              <a:t>AP Human Geography Course Description 2015</a:t>
            </a:r>
            <a:r>
              <a:rPr lang="en-US" sz="1900" b="1" dirty="0" smtClean="0">
                <a:solidFill>
                  <a:schemeClr val="tx2">
                    <a:lumMod val="50000"/>
                  </a:schemeClr>
                </a:solidFill>
              </a:rPr>
              <a:t>, p. 12)</a:t>
            </a:r>
          </a:p>
          <a:p>
            <a:pPr marL="0" indent="0">
              <a:buNone/>
            </a:pPr>
            <a:endParaRPr lang="en-US" sz="1900" b="1" dirty="0" smtClean="0">
              <a:solidFill>
                <a:schemeClr val="tx2">
                  <a:lumMod val="50000"/>
                </a:schemeClr>
              </a:solidFill>
            </a:endParaRPr>
          </a:p>
          <a:p>
            <a:pPr>
              <a:buFont typeface="Wingdings" panose="05000000000000000000" pitchFamily="2" charset="2"/>
              <a:buChar char="Ø"/>
            </a:pPr>
            <a:r>
              <a:rPr lang="en-US" b="1" dirty="0" smtClean="0">
                <a:solidFill>
                  <a:schemeClr val="tx2">
                    <a:lumMod val="50000"/>
                  </a:schemeClr>
                </a:solidFill>
              </a:rPr>
              <a:t>The need for case studies or examples from different world regions</a:t>
            </a:r>
          </a:p>
          <a:p>
            <a:pPr lvl="1"/>
            <a:endParaRPr lang="en-US" dirty="0"/>
          </a:p>
        </p:txBody>
      </p:sp>
    </p:spTree>
    <p:extLst>
      <p:ext uri="{BB962C8B-B14F-4D97-AF65-F5344CB8AC3E}">
        <p14:creationId xmlns:p14="http://schemas.microsoft.com/office/powerpoint/2010/main" val="34415306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829" t="11459" r="6272" b="3125"/>
          <a:stretch/>
        </p:blipFill>
        <p:spPr bwMode="auto">
          <a:xfrm>
            <a:off x="-177132" y="412172"/>
            <a:ext cx="9652001"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6494" t="12501" r="54574" b="3125"/>
          <a:stretch/>
        </p:blipFill>
        <p:spPr bwMode="auto">
          <a:xfrm>
            <a:off x="228600" y="497429"/>
            <a:ext cx="5065485"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4270" t="13160" r="7139" b="5854"/>
          <a:stretch/>
        </p:blipFill>
        <p:spPr bwMode="auto">
          <a:xfrm>
            <a:off x="-94798" y="715144"/>
            <a:ext cx="9487331" cy="4876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rotWithShape="1">
          <a:blip r:embed="rId6">
            <a:extLst>
              <a:ext uri="{28A0092B-C50C-407E-A947-70E740481C1C}">
                <a14:useLocalDpi xmlns:a14="http://schemas.microsoft.com/office/drawing/2010/main" val="0"/>
              </a:ext>
            </a:extLst>
          </a:blip>
          <a:srcRect l="48773" t="10665" r="10998" b="3125"/>
          <a:stretch/>
        </p:blipFill>
        <p:spPr bwMode="auto">
          <a:xfrm>
            <a:off x="1523952" y="0"/>
            <a:ext cx="5234262" cy="6306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l="24232" t="16022" r="38510" b="1637"/>
          <a:stretch/>
        </p:blipFill>
        <p:spPr bwMode="auto">
          <a:xfrm>
            <a:off x="4296229" y="114300"/>
            <a:ext cx="4847771" cy="6023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27420" t="11885" r="34791" b="9221"/>
          <a:stretch/>
        </p:blipFill>
        <p:spPr bwMode="auto">
          <a:xfrm>
            <a:off x="0" y="193566"/>
            <a:ext cx="4916775" cy="5771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US" dirty="0" smtClean="0">
                <a:solidFill>
                  <a:schemeClr val="bg1"/>
                </a:solidFill>
              </a:rPr>
              <a:t>Maps</a:t>
            </a:r>
            <a:endParaRPr lang="en-US" dirty="0">
              <a:solidFill>
                <a:schemeClr val="bg1"/>
              </a:solidFill>
            </a:endParaRPr>
          </a:p>
        </p:txBody>
      </p:sp>
    </p:spTree>
    <p:extLst>
      <p:ext uri="{BB962C8B-B14F-4D97-AF65-F5344CB8AC3E}">
        <p14:creationId xmlns:p14="http://schemas.microsoft.com/office/powerpoint/2010/main" val="133943940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anim calcmode="lin" valueType="num">
                                      <p:cBhvr>
                                        <p:cTn id="11" dur="500" fill="hold"/>
                                        <p:tgtEl>
                                          <p:spTgt spid="4099"/>
                                        </p:tgtEl>
                                        <p:attrNameLst>
                                          <p:attrName>ppt_w</p:attrName>
                                        </p:attrNameLst>
                                      </p:cBhvr>
                                      <p:tavLst>
                                        <p:tav tm="0">
                                          <p:val>
                                            <p:fltVal val="0"/>
                                          </p:val>
                                        </p:tav>
                                        <p:tav tm="100000">
                                          <p:val>
                                            <p:strVal val="#ppt_w"/>
                                          </p:val>
                                        </p:tav>
                                      </p:tavLst>
                                    </p:anim>
                                    <p:anim calcmode="lin" valueType="num">
                                      <p:cBhvr>
                                        <p:cTn id="12" dur="500" fill="hold"/>
                                        <p:tgtEl>
                                          <p:spTgt spid="4099"/>
                                        </p:tgtEl>
                                        <p:attrNameLst>
                                          <p:attrName>ppt_h</p:attrName>
                                        </p:attrNameLst>
                                      </p:cBhvr>
                                      <p:tavLst>
                                        <p:tav tm="0">
                                          <p:val>
                                            <p:fltVal val="0"/>
                                          </p:val>
                                        </p:tav>
                                        <p:tav tm="100000">
                                          <p:val>
                                            <p:strVal val="#ppt_h"/>
                                          </p:val>
                                        </p:tav>
                                      </p:tavLst>
                                    </p:anim>
                                    <p:animEffect transition="in" filter="fade">
                                      <p:cBhvr>
                                        <p:cTn id="13" dur="500"/>
                                        <p:tgtEl>
                                          <p:spTgt spid="4099"/>
                                        </p:tgtEl>
                                      </p:cBhvr>
                                    </p:animEffect>
                                  </p:childTnLst>
                                  <p:subTnLst>
                                    <p:set>
                                      <p:cBhvr override="childStyle">
                                        <p:cTn dur="1" fill="hold" display="0" masterRel="nextClick" afterEffect="1"/>
                                        <p:tgtEl>
                                          <p:spTgt spid="4099"/>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098"/>
                                        </p:tgtEl>
                                        <p:attrNameLst>
                                          <p:attrName>style.visibility</p:attrName>
                                        </p:attrNameLst>
                                      </p:cBhvr>
                                      <p:to>
                                        <p:strVal val="visible"/>
                                      </p:to>
                                    </p:set>
                                    <p:anim calcmode="lin" valueType="num">
                                      <p:cBhvr>
                                        <p:cTn id="18" dur="500" fill="hold"/>
                                        <p:tgtEl>
                                          <p:spTgt spid="4098"/>
                                        </p:tgtEl>
                                        <p:attrNameLst>
                                          <p:attrName>ppt_w</p:attrName>
                                        </p:attrNameLst>
                                      </p:cBhvr>
                                      <p:tavLst>
                                        <p:tav tm="0">
                                          <p:val>
                                            <p:fltVal val="0"/>
                                          </p:val>
                                        </p:tav>
                                        <p:tav tm="100000">
                                          <p:val>
                                            <p:strVal val="#ppt_w"/>
                                          </p:val>
                                        </p:tav>
                                      </p:tavLst>
                                    </p:anim>
                                    <p:anim calcmode="lin" valueType="num">
                                      <p:cBhvr>
                                        <p:cTn id="19" dur="500" fill="hold"/>
                                        <p:tgtEl>
                                          <p:spTgt spid="4098"/>
                                        </p:tgtEl>
                                        <p:attrNameLst>
                                          <p:attrName>ppt_h</p:attrName>
                                        </p:attrNameLst>
                                      </p:cBhvr>
                                      <p:tavLst>
                                        <p:tav tm="0">
                                          <p:val>
                                            <p:fltVal val="0"/>
                                          </p:val>
                                        </p:tav>
                                        <p:tav tm="100000">
                                          <p:val>
                                            <p:strVal val="#ppt_h"/>
                                          </p:val>
                                        </p:tav>
                                      </p:tavLst>
                                    </p:anim>
                                    <p:animEffect transition="in" filter="fade">
                                      <p:cBhvr>
                                        <p:cTn id="20" dur="500"/>
                                        <p:tgtEl>
                                          <p:spTgt spid="4098"/>
                                        </p:tgtEl>
                                      </p:cBhvr>
                                    </p:animEffect>
                                  </p:childTnLst>
                                  <p:subTnLst>
                                    <p:set>
                                      <p:cBhvr override="childStyle">
                                        <p:cTn dur="1" fill="hold" display="0" masterRel="nextClick" afterEffect="1"/>
                                        <p:tgtEl>
                                          <p:spTgt spid="4098"/>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080"/>
                                        </p:tgtEl>
                                        <p:attrNameLst>
                                          <p:attrName>style.visibility</p:attrName>
                                        </p:attrNameLst>
                                      </p:cBhvr>
                                      <p:to>
                                        <p:strVal val="visible"/>
                                      </p:to>
                                    </p:set>
                                    <p:anim calcmode="lin" valueType="num">
                                      <p:cBhvr>
                                        <p:cTn id="25" dur="500" fill="hold"/>
                                        <p:tgtEl>
                                          <p:spTgt spid="3080"/>
                                        </p:tgtEl>
                                        <p:attrNameLst>
                                          <p:attrName>ppt_w</p:attrName>
                                        </p:attrNameLst>
                                      </p:cBhvr>
                                      <p:tavLst>
                                        <p:tav tm="0">
                                          <p:val>
                                            <p:fltVal val="0"/>
                                          </p:val>
                                        </p:tav>
                                        <p:tav tm="100000">
                                          <p:val>
                                            <p:strVal val="#ppt_w"/>
                                          </p:val>
                                        </p:tav>
                                      </p:tavLst>
                                    </p:anim>
                                    <p:anim calcmode="lin" valueType="num">
                                      <p:cBhvr>
                                        <p:cTn id="26" dur="500" fill="hold"/>
                                        <p:tgtEl>
                                          <p:spTgt spid="3080"/>
                                        </p:tgtEl>
                                        <p:attrNameLst>
                                          <p:attrName>ppt_h</p:attrName>
                                        </p:attrNameLst>
                                      </p:cBhvr>
                                      <p:tavLst>
                                        <p:tav tm="0">
                                          <p:val>
                                            <p:fltVal val="0"/>
                                          </p:val>
                                        </p:tav>
                                        <p:tav tm="100000">
                                          <p:val>
                                            <p:strVal val="#ppt_h"/>
                                          </p:val>
                                        </p:tav>
                                      </p:tavLst>
                                    </p:anim>
                                    <p:animEffect transition="in" filter="fade">
                                      <p:cBhvr>
                                        <p:cTn id="27" dur="500"/>
                                        <p:tgtEl>
                                          <p:spTgt spid="3080"/>
                                        </p:tgtEl>
                                      </p:cBhvr>
                                    </p:animEffect>
                                  </p:childTnLst>
                                  <p:subTnLst>
                                    <p:set>
                                      <p:cBhvr override="childStyle">
                                        <p:cTn dur="1" fill="hold" display="0" masterRel="nextClick" afterEffect="1"/>
                                        <p:tgtEl>
                                          <p:spTgt spid="3080"/>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083"/>
                                        </p:tgtEl>
                                        <p:attrNameLst>
                                          <p:attrName>style.visibility</p:attrName>
                                        </p:attrNameLst>
                                      </p:cBhvr>
                                      <p:to>
                                        <p:strVal val="visible"/>
                                      </p:to>
                                    </p:set>
                                    <p:anim calcmode="lin" valueType="num">
                                      <p:cBhvr>
                                        <p:cTn id="32" dur="500" fill="hold"/>
                                        <p:tgtEl>
                                          <p:spTgt spid="3083"/>
                                        </p:tgtEl>
                                        <p:attrNameLst>
                                          <p:attrName>ppt_w</p:attrName>
                                        </p:attrNameLst>
                                      </p:cBhvr>
                                      <p:tavLst>
                                        <p:tav tm="0">
                                          <p:val>
                                            <p:fltVal val="0"/>
                                          </p:val>
                                        </p:tav>
                                        <p:tav tm="100000">
                                          <p:val>
                                            <p:strVal val="#ppt_w"/>
                                          </p:val>
                                        </p:tav>
                                      </p:tavLst>
                                    </p:anim>
                                    <p:anim calcmode="lin" valueType="num">
                                      <p:cBhvr>
                                        <p:cTn id="33" dur="500" fill="hold"/>
                                        <p:tgtEl>
                                          <p:spTgt spid="3083"/>
                                        </p:tgtEl>
                                        <p:attrNameLst>
                                          <p:attrName>ppt_h</p:attrName>
                                        </p:attrNameLst>
                                      </p:cBhvr>
                                      <p:tavLst>
                                        <p:tav tm="0">
                                          <p:val>
                                            <p:fltVal val="0"/>
                                          </p:val>
                                        </p:tav>
                                        <p:tav tm="100000">
                                          <p:val>
                                            <p:strVal val="#ppt_h"/>
                                          </p:val>
                                        </p:tav>
                                      </p:tavLst>
                                    </p:anim>
                                    <p:animEffect transition="in" filter="fade">
                                      <p:cBhvr>
                                        <p:cTn id="34" dur="500"/>
                                        <p:tgtEl>
                                          <p:spTgt spid="3083"/>
                                        </p:tgtEl>
                                      </p:cBhvr>
                                    </p:animEffect>
                                  </p:childTnLst>
                                  <p:subTnLst>
                                    <p:set>
                                      <p:cBhvr override="childStyle">
                                        <p:cTn dur="1" fill="hold" display="0" masterRel="nextClick" afterEffect="1"/>
                                        <p:tgtEl>
                                          <p:spTgt spid="3083"/>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077"/>
                                        </p:tgtEl>
                                        <p:attrNameLst>
                                          <p:attrName>style.visibility</p:attrName>
                                        </p:attrNameLst>
                                      </p:cBhvr>
                                      <p:to>
                                        <p:strVal val="visible"/>
                                      </p:to>
                                    </p:set>
                                    <p:anim calcmode="lin" valueType="num">
                                      <p:cBhvr>
                                        <p:cTn id="39" dur="500" fill="hold"/>
                                        <p:tgtEl>
                                          <p:spTgt spid="3077"/>
                                        </p:tgtEl>
                                        <p:attrNameLst>
                                          <p:attrName>ppt_w</p:attrName>
                                        </p:attrNameLst>
                                      </p:cBhvr>
                                      <p:tavLst>
                                        <p:tav tm="0">
                                          <p:val>
                                            <p:fltVal val="0"/>
                                          </p:val>
                                        </p:tav>
                                        <p:tav tm="100000">
                                          <p:val>
                                            <p:strVal val="#ppt_w"/>
                                          </p:val>
                                        </p:tav>
                                      </p:tavLst>
                                    </p:anim>
                                    <p:anim calcmode="lin" valueType="num">
                                      <p:cBhvr>
                                        <p:cTn id="40" dur="500" fill="hold"/>
                                        <p:tgtEl>
                                          <p:spTgt spid="3077"/>
                                        </p:tgtEl>
                                        <p:attrNameLst>
                                          <p:attrName>ppt_h</p:attrName>
                                        </p:attrNameLst>
                                      </p:cBhvr>
                                      <p:tavLst>
                                        <p:tav tm="0">
                                          <p:val>
                                            <p:fltVal val="0"/>
                                          </p:val>
                                        </p:tav>
                                        <p:tav tm="100000">
                                          <p:val>
                                            <p:strVal val="#ppt_h"/>
                                          </p:val>
                                        </p:tav>
                                      </p:tavLst>
                                    </p:anim>
                                    <p:animEffect transition="in" filter="fade">
                                      <p:cBhvr>
                                        <p:cTn id="41" dur="500"/>
                                        <p:tgtEl>
                                          <p:spTgt spid="3077"/>
                                        </p:tgtEl>
                                      </p:cBhvr>
                                    </p:animEffect>
                                  </p:childTnLst>
                                  <p:subTnLst>
                                    <p:set>
                                      <p:cBhvr override="childStyle">
                                        <p:cTn dur="1" fill="hold" display="0" masterRel="nextClick" afterEffect="1"/>
                                        <p:tgtEl>
                                          <p:spTgt spid="3077"/>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3081"/>
                                        </p:tgtEl>
                                        <p:attrNameLst>
                                          <p:attrName>style.visibility</p:attrName>
                                        </p:attrNameLst>
                                      </p:cBhvr>
                                      <p:to>
                                        <p:strVal val="visible"/>
                                      </p:to>
                                    </p:set>
                                    <p:anim calcmode="lin" valueType="num">
                                      <p:cBhvr>
                                        <p:cTn id="46" dur="500" fill="hold"/>
                                        <p:tgtEl>
                                          <p:spTgt spid="3081"/>
                                        </p:tgtEl>
                                        <p:attrNameLst>
                                          <p:attrName>ppt_w</p:attrName>
                                        </p:attrNameLst>
                                      </p:cBhvr>
                                      <p:tavLst>
                                        <p:tav tm="0">
                                          <p:val>
                                            <p:fltVal val="0"/>
                                          </p:val>
                                        </p:tav>
                                        <p:tav tm="100000">
                                          <p:val>
                                            <p:strVal val="#ppt_w"/>
                                          </p:val>
                                        </p:tav>
                                      </p:tavLst>
                                    </p:anim>
                                    <p:anim calcmode="lin" valueType="num">
                                      <p:cBhvr>
                                        <p:cTn id="47" dur="500" fill="hold"/>
                                        <p:tgtEl>
                                          <p:spTgt spid="3081"/>
                                        </p:tgtEl>
                                        <p:attrNameLst>
                                          <p:attrName>ppt_h</p:attrName>
                                        </p:attrNameLst>
                                      </p:cBhvr>
                                      <p:tavLst>
                                        <p:tav tm="0">
                                          <p:val>
                                            <p:fltVal val="0"/>
                                          </p:val>
                                        </p:tav>
                                        <p:tav tm="100000">
                                          <p:val>
                                            <p:strVal val="#ppt_h"/>
                                          </p:val>
                                        </p:tav>
                                      </p:tavLst>
                                    </p:anim>
                                    <p:animEffect transition="in" filter="fade">
                                      <p:cBhvr>
                                        <p:cTn id="48"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872" t="17209" r="36538" b="12016"/>
          <a:stretch/>
        </p:blipFill>
        <p:spPr bwMode="auto">
          <a:xfrm>
            <a:off x="569955" y="180975"/>
            <a:ext cx="7898859" cy="6338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19323" t="30767" r="37171" b="10168"/>
          <a:stretch/>
        </p:blipFill>
        <p:spPr bwMode="auto">
          <a:xfrm>
            <a:off x="569955" y="180975"/>
            <a:ext cx="7646480" cy="5836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26797" t="43398" r="34606" b="11954"/>
          <a:stretch/>
        </p:blipFill>
        <p:spPr bwMode="auto">
          <a:xfrm>
            <a:off x="390525" y="545647"/>
            <a:ext cx="8413635" cy="5471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2"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l="34048" t="16419" r="36613" b="7986"/>
          <a:stretch/>
        </p:blipFill>
        <p:spPr bwMode="auto">
          <a:xfrm>
            <a:off x="2158942" y="27328"/>
            <a:ext cx="4876800" cy="7064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4" name="Picture 12"/>
          <p:cNvPicPr>
            <a:picLocks noChangeAspect="1" noChangeArrowheads="1"/>
          </p:cNvPicPr>
          <p:nvPr/>
        </p:nvPicPr>
        <p:blipFill rotWithShape="1">
          <a:blip r:embed="rId7">
            <a:extLst>
              <a:ext uri="{28A0092B-C50C-407E-A947-70E740481C1C}">
                <a14:useLocalDpi xmlns:a14="http://schemas.microsoft.com/office/drawing/2010/main" val="0"/>
              </a:ext>
            </a:extLst>
          </a:blip>
          <a:srcRect l="28693" t="17609" r="28582" b="8383"/>
          <a:stretch/>
        </p:blipFill>
        <p:spPr bwMode="auto">
          <a:xfrm>
            <a:off x="1143000" y="55903"/>
            <a:ext cx="6984459" cy="6802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solidFill>
                  <a:schemeClr val="bg1"/>
                </a:solidFill>
              </a:rPr>
              <a:t>Graphs</a:t>
            </a:r>
            <a:endParaRPr lang="en-US" dirty="0">
              <a:solidFill>
                <a:schemeClr val="bg1"/>
              </a:solidFill>
            </a:endParaRPr>
          </a:p>
        </p:txBody>
      </p:sp>
    </p:spTree>
    <p:extLst>
      <p:ext uri="{BB962C8B-B14F-4D97-AF65-F5344CB8AC3E}">
        <p14:creationId xmlns:p14="http://schemas.microsoft.com/office/powerpoint/2010/main" val="16033530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 calcmode="lin" valueType="num">
                                      <p:cBhvr>
                                        <p:cTn id="12" dur="500" fill="hold"/>
                                        <p:tgtEl>
                                          <p:spTgt spid="3076"/>
                                        </p:tgtEl>
                                        <p:attrNameLst>
                                          <p:attrName>ppt_w</p:attrName>
                                        </p:attrNameLst>
                                      </p:cBhvr>
                                      <p:tavLst>
                                        <p:tav tm="0">
                                          <p:val>
                                            <p:fltVal val="0"/>
                                          </p:val>
                                        </p:tav>
                                        <p:tav tm="100000">
                                          <p:val>
                                            <p:strVal val="#ppt_w"/>
                                          </p:val>
                                        </p:tav>
                                      </p:tavLst>
                                    </p:anim>
                                    <p:anim calcmode="lin" valueType="num">
                                      <p:cBhvr>
                                        <p:cTn id="13" dur="500" fill="hold"/>
                                        <p:tgtEl>
                                          <p:spTgt spid="3076"/>
                                        </p:tgtEl>
                                        <p:attrNameLst>
                                          <p:attrName>ppt_h</p:attrName>
                                        </p:attrNameLst>
                                      </p:cBhvr>
                                      <p:tavLst>
                                        <p:tav tm="0">
                                          <p:val>
                                            <p:fltVal val="0"/>
                                          </p:val>
                                        </p:tav>
                                        <p:tav tm="100000">
                                          <p:val>
                                            <p:strVal val="#ppt_h"/>
                                          </p:val>
                                        </p:tav>
                                      </p:tavLst>
                                    </p:anim>
                                    <p:animEffect transition="in" filter="fade">
                                      <p:cBhvr>
                                        <p:cTn id="14" dur="500"/>
                                        <p:tgtEl>
                                          <p:spTgt spid="3076"/>
                                        </p:tgtEl>
                                      </p:cBhvr>
                                    </p:animEffect>
                                  </p:childTnLst>
                                  <p:subTnLst>
                                    <p:set>
                                      <p:cBhvr override="childStyle">
                                        <p:cTn dur="1" fill="hold" display="0" masterRel="nextClick" afterEffect="1"/>
                                        <p:tgtEl>
                                          <p:spTgt spid="3076"/>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079"/>
                                        </p:tgtEl>
                                        <p:attrNameLst>
                                          <p:attrName>style.visibility</p:attrName>
                                        </p:attrNameLst>
                                      </p:cBhvr>
                                      <p:to>
                                        <p:strVal val="visible"/>
                                      </p:to>
                                    </p:set>
                                    <p:anim calcmode="lin" valueType="num">
                                      <p:cBhvr>
                                        <p:cTn id="19" dur="500" fill="hold"/>
                                        <p:tgtEl>
                                          <p:spTgt spid="3079"/>
                                        </p:tgtEl>
                                        <p:attrNameLst>
                                          <p:attrName>ppt_w</p:attrName>
                                        </p:attrNameLst>
                                      </p:cBhvr>
                                      <p:tavLst>
                                        <p:tav tm="0">
                                          <p:val>
                                            <p:fltVal val="0"/>
                                          </p:val>
                                        </p:tav>
                                        <p:tav tm="100000">
                                          <p:val>
                                            <p:strVal val="#ppt_w"/>
                                          </p:val>
                                        </p:tav>
                                      </p:tavLst>
                                    </p:anim>
                                    <p:anim calcmode="lin" valueType="num">
                                      <p:cBhvr>
                                        <p:cTn id="20" dur="500" fill="hold"/>
                                        <p:tgtEl>
                                          <p:spTgt spid="3079"/>
                                        </p:tgtEl>
                                        <p:attrNameLst>
                                          <p:attrName>ppt_h</p:attrName>
                                        </p:attrNameLst>
                                      </p:cBhvr>
                                      <p:tavLst>
                                        <p:tav tm="0">
                                          <p:val>
                                            <p:fltVal val="0"/>
                                          </p:val>
                                        </p:tav>
                                        <p:tav tm="100000">
                                          <p:val>
                                            <p:strVal val="#ppt_h"/>
                                          </p:val>
                                        </p:tav>
                                      </p:tavLst>
                                    </p:anim>
                                    <p:animEffect transition="in" filter="fade">
                                      <p:cBhvr>
                                        <p:cTn id="21" dur="500"/>
                                        <p:tgtEl>
                                          <p:spTgt spid="3079"/>
                                        </p:tgtEl>
                                      </p:cBhvr>
                                    </p:animEffect>
                                  </p:childTnLst>
                                  <p:subTnLst>
                                    <p:set>
                                      <p:cBhvr override="childStyle">
                                        <p:cTn dur="1" fill="hold" display="0" masterRel="nextClick" afterEffect="1"/>
                                        <p:tgtEl>
                                          <p:spTgt spid="3079"/>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084"/>
                                        </p:tgtEl>
                                        <p:attrNameLst>
                                          <p:attrName>style.visibility</p:attrName>
                                        </p:attrNameLst>
                                      </p:cBhvr>
                                      <p:to>
                                        <p:strVal val="visible"/>
                                      </p:to>
                                    </p:set>
                                    <p:anim calcmode="lin" valueType="num">
                                      <p:cBhvr>
                                        <p:cTn id="26" dur="500" fill="hold"/>
                                        <p:tgtEl>
                                          <p:spTgt spid="3084"/>
                                        </p:tgtEl>
                                        <p:attrNameLst>
                                          <p:attrName>ppt_w</p:attrName>
                                        </p:attrNameLst>
                                      </p:cBhvr>
                                      <p:tavLst>
                                        <p:tav tm="0">
                                          <p:val>
                                            <p:fltVal val="0"/>
                                          </p:val>
                                        </p:tav>
                                        <p:tav tm="100000">
                                          <p:val>
                                            <p:strVal val="#ppt_w"/>
                                          </p:val>
                                        </p:tav>
                                      </p:tavLst>
                                    </p:anim>
                                    <p:anim calcmode="lin" valueType="num">
                                      <p:cBhvr>
                                        <p:cTn id="27" dur="500" fill="hold"/>
                                        <p:tgtEl>
                                          <p:spTgt spid="3084"/>
                                        </p:tgtEl>
                                        <p:attrNameLst>
                                          <p:attrName>ppt_h</p:attrName>
                                        </p:attrNameLst>
                                      </p:cBhvr>
                                      <p:tavLst>
                                        <p:tav tm="0">
                                          <p:val>
                                            <p:fltVal val="0"/>
                                          </p:val>
                                        </p:tav>
                                        <p:tav tm="100000">
                                          <p:val>
                                            <p:strVal val="#ppt_h"/>
                                          </p:val>
                                        </p:tav>
                                      </p:tavLst>
                                    </p:anim>
                                    <p:animEffect transition="in" filter="fade">
                                      <p:cBhvr>
                                        <p:cTn id="28" dur="500"/>
                                        <p:tgtEl>
                                          <p:spTgt spid="3084"/>
                                        </p:tgtEl>
                                      </p:cBhvr>
                                    </p:animEffect>
                                  </p:childTnLst>
                                  <p:subTnLst>
                                    <p:set>
                                      <p:cBhvr override="childStyle">
                                        <p:cTn dur="1" fill="hold" display="0" masterRel="nextClick" afterEffect="1"/>
                                        <p:tgtEl>
                                          <p:spTgt spid="3084"/>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082"/>
                                        </p:tgtEl>
                                        <p:attrNameLst>
                                          <p:attrName>style.visibility</p:attrName>
                                        </p:attrNameLst>
                                      </p:cBhvr>
                                      <p:to>
                                        <p:strVal val="visible"/>
                                      </p:to>
                                    </p:set>
                                    <p:anim calcmode="lin" valueType="num">
                                      <p:cBhvr>
                                        <p:cTn id="33" dur="500" fill="hold"/>
                                        <p:tgtEl>
                                          <p:spTgt spid="3082"/>
                                        </p:tgtEl>
                                        <p:attrNameLst>
                                          <p:attrName>ppt_w</p:attrName>
                                        </p:attrNameLst>
                                      </p:cBhvr>
                                      <p:tavLst>
                                        <p:tav tm="0">
                                          <p:val>
                                            <p:fltVal val="0"/>
                                          </p:val>
                                        </p:tav>
                                        <p:tav tm="100000">
                                          <p:val>
                                            <p:strVal val="#ppt_w"/>
                                          </p:val>
                                        </p:tav>
                                      </p:tavLst>
                                    </p:anim>
                                    <p:anim calcmode="lin" valueType="num">
                                      <p:cBhvr>
                                        <p:cTn id="34" dur="500" fill="hold"/>
                                        <p:tgtEl>
                                          <p:spTgt spid="3082"/>
                                        </p:tgtEl>
                                        <p:attrNameLst>
                                          <p:attrName>ppt_h</p:attrName>
                                        </p:attrNameLst>
                                      </p:cBhvr>
                                      <p:tavLst>
                                        <p:tav tm="0">
                                          <p:val>
                                            <p:fltVal val="0"/>
                                          </p:val>
                                        </p:tav>
                                        <p:tav tm="100000">
                                          <p:val>
                                            <p:strVal val="#ppt_h"/>
                                          </p:val>
                                        </p:tav>
                                      </p:tavLst>
                                    </p:anim>
                                    <p:animEffect transition="in" filter="fade">
                                      <p:cBhvr>
                                        <p:cTn id="35" dur="500"/>
                                        <p:tgtEl>
                                          <p:spTgt spid="3082"/>
                                        </p:tgtEl>
                                      </p:cBhvr>
                                    </p:animEffect>
                                  </p:childTnLst>
                                  <p:subTnLst>
                                    <p:set>
                                      <p:cBhvr override="childStyle">
                                        <p:cTn dur="1" fill="hold" display="0" masterRel="nextClick" afterEffect="1"/>
                                        <p:tgtEl>
                                          <p:spTgt spid="3082"/>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078"/>
                                        </p:tgtEl>
                                        <p:attrNameLst>
                                          <p:attrName>style.visibility</p:attrName>
                                        </p:attrNameLst>
                                      </p:cBhvr>
                                      <p:to>
                                        <p:strVal val="visible"/>
                                      </p:to>
                                    </p:set>
                                    <p:anim calcmode="lin" valueType="num">
                                      <p:cBhvr>
                                        <p:cTn id="40" dur="500" fill="hold"/>
                                        <p:tgtEl>
                                          <p:spTgt spid="3078"/>
                                        </p:tgtEl>
                                        <p:attrNameLst>
                                          <p:attrName>ppt_w</p:attrName>
                                        </p:attrNameLst>
                                      </p:cBhvr>
                                      <p:tavLst>
                                        <p:tav tm="0">
                                          <p:val>
                                            <p:fltVal val="0"/>
                                          </p:val>
                                        </p:tav>
                                        <p:tav tm="100000">
                                          <p:val>
                                            <p:strVal val="#ppt_w"/>
                                          </p:val>
                                        </p:tav>
                                      </p:tavLst>
                                    </p:anim>
                                    <p:anim calcmode="lin" valueType="num">
                                      <p:cBhvr>
                                        <p:cTn id="41" dur="500" fill="hold"/>
                                        <p:tgtEl>
                                          <p:spTgt spid="3078"/>
                                        </p:tgtEl>
                                        <p:attrNameLst>
                                          <p:attrName>ppt_h</p:attrName>
                                        </p:attrNameLst>
                                      </p:cBhvr>
                                      <p:tavLst>
                                        <p:tav tm="0">
                                          <p:val>
                                            <p:fltVal val="0"/>
                                          </p:val>
                                        </p:tav>
                                        <p:tav tm="100000">
                                          <p:val>
                                            <p:strVal val="#ppt_h"/>
                                          </p:val>
                                        </p:tav>
                                      </p:tavLst>
                                    </p:anim>
                                    <p:animEffect transition="in" filter="fade">
                                      <p:cBhvr>
                                        <p:cTn id="42"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4363" t="42187" r="5125" b="14062"/>
          <a:stretch/>
        </p:blipFill>
        <p:spPr bwMode="auto">
          <a:xfrm>
            <a:off x="0" y="0"/>
            <a:ext cx="6572250"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8258" t="16406" r="23206" b="14453"/>
          <a:stretch/>
        </p:blipFill>
        <p:spPr bwMode="auto">
          <a:xfrm>
            <a:off x="2838450" y="1762125"/>
            <a:ext cx="6315075" cy="505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6838" t="19531" r="34627" b="9765"/>
          <a:stretch/>
        </p:blipFill>
        <p:spPr bwMode="auto">
          <a:xfrm>
            <a:off x="-28575" y="1738312"/>
            <a:ext cx="6315075" cy="517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36676" t="11328" r="14788" b="2408"/>
          <a:stretch/>
        </p:blipFill>
        <p:spPr bwMode="auto">
          <a:xfrm>
            <a:off x="2847975" y="45243"/>
            <a:ext cx="6315075" cy="631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36017" t="15625" r="15008" b="13119"/>
          <a:stretch/>
        </p:blipFill>
        <p:spPr bwMode="auto">
          <a:xfrm>
            <a:off x="1524000" y="1697831"/>
            <a:ext cx="6372225" cy="5212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43851" t="34375" r="5856" b="16016"/>
          <a:stretch/>
        </p:blipFill>
        <p:spPr bwMode="auto">
          <a:xfrm>
            <a:off x="-47626" y="45243"/>
            <a:ext cx="9191625" cy="509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3953" t="23209" r="29722" b="17578"/>
          <a:stretch/>
        </p:blipFill>
        <p:spPr bwMode="auto">
          <a:xfrm>
            <a:off x="-76201" y="2345578"/>
            <a:ext cx="9220200" cy="4627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solidFill>
                  <a:schemeClr val="bg1"/>
                </a:solidFill>
              </a:rPr>
              <a:t>Photographs</a:t>
            </a:r>
            <a:endParaRPr lang="en-US" dirty="0">
              <a:solidFill>
                <a:schemeClr val="bg1"/>
              </a:solidFill>
            </a:endParaRPr>
          </a:p>
        </p:txBody>
      </p:sp>
    </p:spTree>
    <p:extLst>
      <p:ext uri="{BB962C8B-B14F-4D97-AF65-F5344CB8AC3E}">
        <p14:creationId xmlns:p14="http://schemas.microsoft.com/office/powerpoint/2010/main" val="1579631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p:cTn id="12" dur="500" fill="hold"/>
                                        <p:tgtEl>
                                          <p:spTgt spid="5122"/>
                                        </p:tgtEl>
                                        <p:attrNameLst>
                                          <p:attrName>ppt_w</p:attrName>
                                        </p:attrNameLst>
                                      </p:cBhvr>
                                      <p:tavLst>
                                        <p:tav tm="0">
                                          <p:val>
                                            <p:fltVal val="0"/>
                                          </p:val>
                                        </p:tav>
                                        <p:tav tm="100000">
                                          <p:val>
                                            <p:strVal val="#ppt_w"/>
                                          </p:val>
                                        </p:tav>
                                      </p:tavLst>
                                    </p:anim>
                                    <p:anim calcmode="lin" valueType="num">
                                      <p:cBhvr>
                                        <p:cTn id="13" dur="500" fill="hold"/>
                                        <p:tgtEl>
                                          <p:spTgt spid="5122"/>
                                        </p:tgtEl>
                                        <p:attrNameLst>
                                          <p:attrName>ppt_h</p:attrName>
                                        </p:attrNameLst>
                                      </p:cBhvr>
                                      <p:tavLst>
                                        <p:tav tm="0">
                                          <p:val>
                                            <p:fltVal val="0"/>
                                          </p:val>
                                        </p:tav>
                                        <p:tav tm="100000">
                                          <p:val>
                                            <p:strVal val="#ppt_h"/>
                                          </p:val>
                                        </p:tav>
                                      </p:tavLst>
                                    </p:anim>
                                    <p:animEffect transition="in" filter="fade">
                                      <p:cBhvr>
                                        <p:cTn id="14" dur="5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123"/>
                                        </p:tgtEl>
                                        <p:attrNameLst>
                                          <p:attrName>style.visibility</p:attrName>
                                        </p:attrNameLst>
                                      </p:cBhvr>
                                      <p:to>
                                        <p:strVal val="visible"/>
                                      </p:to>
                                    </p:set>
                                    <p:anim calcmode="lin" valueType="num">
                                      <p:cBhvr>
                                        <p:cTn id="19" dur="500" fill="hold"/>
                                        <p:tgtEl>
                                          <p:spTgt spid="5123"/>
                                        </p:tgtEl>
                                        <p:attrNameLst>
                                          <p:attrName>ppt_w</p:attrName>
                                        </p:attrNameLst>
                                      </p:cBhvr>
                                      <p:tavLst>
                                        <p:tav tm="0">
                                          <p:val>
                                            <p:fltVal val="0"/>
                                          </p:val>
                                        </p:tav>
                                        <p:tav tm="100000">
                                          <p:val>
                                            <p:strVal val="#ppt_w"/>
                                          </p:val>
                                        </p:tav>
                                      </p:tavLst>
                                    </p:anim>
                                    <p:anim calcmode="lin" valueType="num">
                                      <p:cBhvr>
                                        <p:cTn id="20" dur="500" fill="hold"/>
                                        <p:tgtEl>
                                          <p:spTgt spid="5123"/>
                                        </p:tgtEl>
                                        <p:attrNameLst>
                                          <p:attrName>ppt_h</p:attrName>
                                        </p:attrNameLst>
                                      </p:cBhvr>
                                      <p:tavLst>
                                        <p:tav tm="0">
                                          <p:val>
                                            <p:fltVal val="0"/>
                                          </p:val>
                                        </p:tav>
                                        <p:tav tm="100000">
                                          <p:val>
                                            <p:strVal val="#ppt_h"/>
                                          </p:val>
                                        </p:tav>
                                      </p:tavLst>
                                    </p:anim>
                                    <p:animEffect transition="in" filter="fade">
                                      <p:cBhvr>
                                        <p:cTn id="21" dur="500"/>
                                        <p:tgtEl>
                                          <p:spTgt spid="512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124"/>
                                        </p:tgtEl>
                                        <p:attrNameLst>
                                          <p:attrName>style.visibility</p:attrName>
                                        </p:attrNameLst>
                                      </p:cBhvr>
                                      <p:to>
                                        <p:strVal val="visible"/>
                                      </p:to>
                                    </p:set>
                                    <p:anim calcmode="lin" valueType="num">
                                      <p:cBhvr>
                                        <p:cTn id="26" dur="500" fill="hold"/>
                                        <p:tgtEl>
                                          <p:spTgt spid="5124"/>
                                        </p:tgtEl>
                                        <p:attrNameLst>
                                          <p:attrName>ppt_w</p:attrName>
                                        </p:attrNameLst>
                                      </p:cBhvr>
                                      <p:tavLst>
                                        <p:tav tm="0">
                                          <p:val>
                                            <p:fltVal val="0"/>
                                          </p:val>
                                        </p:tav>
                                        <p:tav tm="100000">
                                          <p:val>
                                            <p:strVal val="#ppt_w"/>
                                          </p:val>
                                        </p:tav>
                                      </p:tavLst>
                                    </p:anim>
                                    <p:anim calcmode="lin" valueType="num">
                                      <p:cBhvr>
                                        <p:cTn id="27" dur="500" fill="hold"/>
                                        <p:tgtEl>
                                          <p:spTgt spid="5124"/>
                                        </p:tgtEl>
                                        <p:attrNameLst>
                                          <p:attrName>ppt_h</p:attrName>
                                        </p:attrNameLst>
                                      </p:cBhvr>
                                      <p:tavLst>
                                        <p:tav tm="0">
                                          <p:val>
                                            <p:fltVal val="0"/>
                                          </p:val>
                                        </p:tav>
                                        <p:tav tm="100000">
                                          <p:val>
                                            <p:strVal val="#ppt_h"/>
                                          </p:val>
                                        </p:tav>
                                      </p:tavLst>
                                    </p:anim>
                                    <p:animEffect transition="in" filter="fade">
                                      <p:cBhvr>
                                        <p:cTn id="28" dur="500"/>
                                        <p:tgtEl>
                                          <p:spTgt spid="5124"/>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5125"/>
                                        </p:tgtEl>
                                        <p:attrNameLst>
                                          <p:attrName>style.visibility</p:attrName>
                                        </p:attrNameLst>
                                      </p:cBhvr>
                                      <p:to>
                                        <p:strVal val="visible"/>
                                      </p:to>
                                    </p:set>
                                    <p:anim calcmode="lin" valueType="num">
                                      <p:cBhvr>
                                        <p:cTn id="33" dur="500" fill="hold"/>
                                        <p:tgtEl>
                                          <p:spTgt spid="5125"/>
                                        </p:tgtEl>
                                        <p:attrNameLst>
                                          <p:attrName>ppt_w</p:attrName>
                                        </p:attrNameLst>
                                      </p:cBhvr>
                                      <p:tavLst>
                                        <p:tav tm="0">
                                          <p:val>
                                            <p:fltVal val="0"/>
                                          </p:val>
                                        </p:tav>
                                        <p:tav tm="100000">
                                          <p:val>
                                            <p:strVal val="#ppt_w"/>
                                          </p:val>
                                        </p:tav>
                                      </p:tavLst>
                                    </p:anim>
                                    <p:anim calcmode="lin" valueType="num">
                                      <p:cBhvr>
                                        <p:cTn id="34" dur="500" fill="hold"/>
                                        <p:tgtEl>
                                          <p:spTgt spid="5125"/>
                                        </p:tgtEl>
                                        <p:attrNameLst>
                                          <p:attrName>ppt_h</p:attrName>
                                        </p:attrNameLst>
                                      </p:cBhvr>
                                      <p:tavLst>
                                        <p:tav tm="0">
                                          <p:val>
                                            <p:fltVal val="0"/>
                                          </p:val>
                                        </p:tav>
                                        <p:tav tm="100000">
                                          <p:val>
                                            <p:strVal val="#ppt_h"/>
                                          </p:val>
                                        </p:tav>
                                      </p:tavLst>
                                    </p:anim>
                                    <p:animEffect transition="in" filter="fade">
                                      <p:cBhvr>
                                        <p:cTn id="35" dur="500"/>
                                        <p:tgtEl>
                                          <p:spTgt spid="512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5126"/>
                                        </p:tgtEl>
                                        <p:attrNameLst>
                                          <p:attrName>style.visibility</p:attrName>
                                        </p:attrNameLst>
                                      </p:cBhvr>
                                      <p:to>
                                        <p:strVal val="visible"/>
                                      </p:to>
                                    </p:set>
                                    <p:anim calcmode="lin" valueType="num">
                                      <p:cBhvr>
                                        <p:cTn id="40" dur="500" fill="hold"/>
                                        <p:tgtEl>
                                          <p:spTgt spid="5126"/>
                                        </p:tgtEl>
                                        <p:attrNameLst>
                                          <p:attrName>ppt_w</p:attrName>
                                        </p:attrNameLst>
                                      </p:cBhvr>
                                      <p:tavLst>
                                        <p:tav tm="0">
                                          <p:val>
                                            <p:fltVal val="0"/>
                                          </p:val>
                                        </p:tav>
                                        <p:tav tm="100000">
                                          <p:val>
                                            <p:strVal val="#ppt_w"/>
                                          </p:val>
                                        </p:tav>
                                      </p:tavLst>
                                    </p:anim>
                                    <p:anim calcmode="lin" valueType="num">
                                      <p:cBhvr>
                                        <p:cTn id="41" dur="500" fill="hold"/>
                                        <p:tgtEl>
                                          <p:spTgt spid="5126"/>
                                        </p:tgtEl>
                                        <p:attrNameLst>
                                          <p:attrName>ppt_h</p:attrName>
                                        </p:attrNameLst>
                                      </p:cBhvr>
                                      <p:tavLst>
                                        <p:tav tm="0">
                                          <p:val>
                                            <p:fltVal val="0"/>
                                          </p:val>
                                        </p:tav>
                                        <p:tav tm="100000">
                                          <p:val>
                                            <p:strVal val="#ppt_h"/>
                                          </p:val>
                                        </p:tav>
                                      </p:tavLst>
                                    </p:anim>
                                    <p:animEffect transition="in" filter="fade">
                                      <p:cBhvr>
                                        <p:cTn id="42" dur="500"/>
                                        <p:tgtEl>
                                          <p:spTgt spid="512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5127"/>
                                        </p:tgtEl>
                                        <p:attrNameLst>
                                          <p:attrName>style.visibility</p:attrName>
                                        </p:attrNameLst>
                                      </p:cBhvr>
                                      <p:to>
                                        <p:strVal val="visible"/>
                                      </p:to>
                                    </p:set>
                                    <p:anim calcmode="lin" valueType="num">
                                      <p:cBhvr>
                                        <p:cTn id="47" dur="500" fill="hold"/>
                                        <p:tgtEl>
                                          <p:spTgt spid="5127"/>
                                        </p:tgtEl>
                                        <p:attrNameLst>
                                          <p:attrName>ppt_w</p:attrName>
                                        </p:attrNameLst>
                                      </p:cBhvr>
                                      <p:tavLst>
                                        <p:tav tm="0">
                                          <p:val>
                                            <p:fltVal val="0"/>
                                          </p:val>
                                        </p:tav>
                                        <p:tav tm="100000">
                                          <p:val>
                                            <p:strVal val="#ppt_w"/>
                                          </p:val>
                                        </p:tav>
                                      </p:tavLst>
                                    </p:anim>
                                    <p:anim calcmode="lin" valueType="num">
                                      <p:cBhvr>
                                        <p:cTn id="48" dur="500" fill="hold"/>
                                        <p:tgtEl>
                                          <p:spTgt spid="5127"/>
                                        </p:tgtEl>
                                        <p:attrNameLst>
                                          <p:attrName>ppt_h</p:attrName>
                                        </p:attrNameLst>
                                      </p:cBhvr>
                                      <p:tavLst>
                                        <p:tav tm="0">
                                          <p:val>
                                            <p:fltVal val="0"/>
                                          </p:val>
                                        </p:tav>
                                        <p:tav tm="100000">
                                          <p:val>
                                            <p:strVal val="#ppt_h"/>
                                          </p:val>
                                        </p:tav>
                                      </p:tavLst>
                                    </p:anim>
                                    <p:animEffect transition="in" filter="fade">
                                      <p:cBhvr>
                                        <p:cTn id="49" dur="500"/>
                                        <p:tgtEl>
                                          <p:spTgt spid="5127"/>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5128"/>
                                        </p:tgtEl>
                                        <p:attrNameLst>
                                          <p:attrName>style.visibility</p:attrName>
                                        </p:attrNameLst>
                                      </p:cBhvr>
                                      <p:to>
                                        <p:strVal val="visible"/>
                                      </p:to>
                                    </p:set>
                                    <p:anim calcmode="lin" valueType="num">
                                      <p:cBhvr>
                                        <p:cTn id="54" dur="500" fill="hold"/>
                                        <p:tgtEl>
                                          <p:spTgt spid="5128"/>
                                        </p:tgtEl>
                                        <p:attrNameLst>
                                          <p:attrName>ppt_w</p:attrName>
                                        </p:attrNameLst>
                                      </p:cBhvr>
                                      <p:tavLst>
                                        <p:tav tm="0">
                                          <p:val>
                                            <p:fltVal val="0"/>
                                          </p:val>
                                        </p:tav>
                                        <p:tav tm="100000">
                                          <p:val>
                                            <p:strVal val="#ppt_w"/>
                                          </p:val>
                                        </p:tav>
                                      </p:tavLst>
                                    </p:anim>
                                    <p:anim calcmode="lin" valueType="num">
                                      <p:cBhvr>
                                        <p:cTn id="55" dur="500" fill="hold"/>
                                        <p:tgtEl>
                                          <p:spTgt spid="5128"/>
                                        </p:tgtEl>
                                        <p:attrNameLst>
                                          <p:attrName>ppt_h</p:attrName>
                                        </p:attrNameLst>
                                      </p:cBhvr>
                                      <p:tavLst>
                                        <p:tav tm="0">
                                          <p:val>
                                            <p:fltVal val="0"/>
                                          </p:val>
                                        </p:tav>
                                        <p:tav tm="100000">
                                          <p:val>
                                            <p:strVal val="#ppt_h"/>
                                          </p:val>
                                        </p:tav>
                                      </p:tavLst>
                                    </p:anim>
                                    <p:animEffect transition="in" filter="fade">
                                      <p:cBhvr>
                                        <p:cTn id="56"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126" t="40234" r="3148" b="26172"/>
          <a:stretch/>
        </p:blipFill>
        <p:spPr bwMode="auto">
          <a:xfrm>
            <a:off x="-28575" y="1123952"/>
            <a:ext cx="930703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5710" t="10547" r="9590"/>
          <a:stretch/>
        </p:blipFill>
        <p:spPr bwMode="auto">
          <a:xfrm>
            <a:off x="2367515" y="128589"/>
            <a:ext cx="4514850" cy="654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6355" t="11718" r="9078"/>
          <a:stretch/>
        </p:blipFill>
        <p:spPr bwMode="auto">
          <a:xfrm>
            <a:off x="424415" y="419100"/>
            <a:ext cx="8401050" cy="645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3262" t="56250" b="12109"/>
          <a:stretch/>
        </p:blipFill>
        <p:spPr bwMode="auto">
          <a:xfrm>
            <a:off x="-28574" y="3105152"/>
            <a:ext cx="9245798" cy="17002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37702" t="14063" r="4539" b="5664"/>
          <a:stretch/>
        </p:blipFill>
        <p:spPr bwMode="auto">
          <a:xfrm>
            <a:off x="836712" y="419100"/>
            <a:ext cx="7515226" cy="5872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8565" t="11328" r="4246" b="6250"/>
          <a:stretch/>
        </p:blipFill>
        <p:spPr bwMode="auto">
          <a:xfrm>
            <a:off x="-28574" y="1220651"/>
            <a:ext cx="9134474" cy="4854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solidFill>
                  <a:schemeClr val="bg1"/>
                </a:solidFill>
              </a:rPr>
              <a:t>Charts</a:t>
            </a:r>
            <a:endParaRPr lang="en-US" dirty="0">
              <a:solidFill>
                <a:schemeClr val="bg1"/>
              </a:solidFill>
            </a:endParaRPr>
          </a:p>
        </p:txBody>
      </p:sp>
    </p:spTree>
    <p:extLst>
      <p:ext uri="{BB962C8B-B14F-4D97-AF65-F5344CB8AC3E}">
        <p14:creationId xmlns:p14="http://schemas.microsoft.com/office/powerpoint/2010/main" val="3870552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 calcmode="lin" valueType="num">
                                      <p:cBhvr>
                                        <p:cTn id="12" dur="500" fill="hold"/>
                                        <p:tgtEl>
                                          <p:spTgt spid="6146"/>
                                        </p:tgtEl>
                                        <p:attrNameLst>
                                          <p:attrName>ppt_w</p:attrName>
                                        </p:attrNameLst>
                                      </p:cBhvr>
                                      <p:tavLst>
                                        <p:tav tm="0">
                                          <p:val>
                                            <p:fltVal val="0"/>
                                          </p:val>
                                        </p:tav>
                                        <p:tav tm="100000">
                                          <p:val>
                                            <p:strVal val="#ppt_w"/>
                                          </p:val>
                                        </p:tav>
                                      </p:tavLst>
                                    </p:anim>
                                    <p:anim calcmode="lin" valueType="num">
                                      <p:cBhvr>
                                        <p:cTn id="13" dur="500" fill="hold"/>
                                        <p:tgtEl>
                                          <p:spTgt spid="6146"/>
                                        </p:tgtEl>
                                        <p:attrNameLst>
                                          <p:attrName>ppt_h</p:attrName>
                                        </p:attrNameLst>
                                      </p:cBhvr>
                                      <p:tavLst>
                                        <p:tav tm="0">
                                          <p:val>
                                            <p:fltVal val="0"/>
                                          </p:val>
                                        </p:tav>
                                        <p:tav tm="100000">
                                          <p:val>
                                            <p:strVal val="#ppt_h"/>
                                          </p:val>
                                        </p:tav>
                                      </p:tavLst>
                                    </p:anim>
                                    <p:animEffect transition="in" filter="fade">
                                      <p:cBhvr>
                                        <p:cTn id="14" dur="500"/>
                                        <p:tgtEl>
                                          <p:spTgt spid="6146"/>
                                        </p:tgtEl>
                                      </p:cBhvr>
                                    </p:animEffect>
                                  </p:childTnLst>
                                  <p:subTnLst>
                                    <p:set>
                                      <p:cBhvr override="childStyle">
                                        <p:cTn dur="1" fill="hold" display="0" masterRel="nextClick" afterEffect="1"/>
                                        <p:tgtEl>
                                          <p:spTgt spid="6146"/>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147"/>
                                        </p:tgtEl>
                                        <p:attrNameLst>
                                          <p:attrName>style.visibility</p:attrName>
                                        </p:attrNameLst>
                                      </p:cBhvr>
                                      <p:to>
                                        <p:strVal val="visible"/>
                                      </p:to>
                                    </p:set>
                                    <p:anim calcmode="lin" valueType="num">
                                      <p:cBhvr>
                                        <p:cTn id="19" dur="500" fill="hold"/>
                                        <p:tgtEl>
                                          <p:spTgt spid="6147"/>
                                        </p:tgtEl>
                                        <p:attrNameLst>
                                          <p:attrName>ppt_w</p:attrName>
                                        </p:attrNameLst>
                                      </p:cBhvr>
                                      <p:tavLst>
                                        <p:tav tm="0">
                                          <p:val>
                                            <p:fltVal val="0"/>
                                          </p:val>
                                        </p:tav>
                                        <p:tav tm="100000">
                                          <p:val>
                                            <p:strVal val="#ppt_w"/>
                                          </p:val>
                                        </p:tav>
                                      </p:tavLst>
                                    </p:anim>
                                    <p:anim calcmode="lin" valueType="num">
                                      <p:cBhvr>
                                        <p:cTn id="20" dur="500" fill="hold"/>
                                        <p:tgtEl>
                                          <p:spTgt spid="6147"/>
                                        </p:tgtEl>
                                        <p:attrNameLst>
                                          <p:attrName>ppt_h</p:attrName>
                                        </p:attrNameLst>
                                      </p:cBhvr>
                                      <p:tavLst>
                                        <p:tav tm="0">
                                          <p:val>
                                            <p:fltVal val="0"/>
                                          </p:val>
                                        </p:tav>
                                        <p:tav tm="100000">
                                          <p:val>
                                            <p:strVal val="#ppt_h"/>
                                          </p:val>
                                        </p:tav>
                                      </p:tavLst>
                                    </p:anim>
                                    <p:animEffect transition="in" filter="fade">
                                      <p:cBhvr>
                                        <p:cTn id="21" dur="500"/>
                                        <p:tgtEl>
                                          <p:spTgt spid="6147"/>
                                        </p:tgtEl>
                                      </p:cBhvr>
                                    </p:animEffect>
                                  </p:childTnLst>
                                  <p:subTnLst>
                                    <p:set>
                                      <p:cBhvr override="childStyle">
                                        <p:cTn dur="1" fill="hold" display="0" masterRel="nextClick" afterEffect="1"/>
                                        <p:tgtEl>
                                          <p:spTgt spid="6147"/>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6148"/>
                                        </p:tgtEl>
                                        <p:attrNameLst>
                                          <p:attrName>style.visibility</p:attrName>
                                        </p:attrNameLst>
                                      </p:cBhvr>
                                      <p:to>
                                        <p:strVal val="visible"/>
                                      </p:to>
                                    </p:set>
                                    <p:anim calcmode="lin" valueType="num">
                                      <p:cBhvr>
                                        <p:cTn id="26" dur="500" fill="hold"/>
                                        <p:tgtEl>
                                          <p:spTgt spid="6148"/>
                                        </p:tgtEl>
                                        <p:attrNameLst>
                                          <p:attrName>ppt_w</p:attrName>
                                        </p:attrNameLst>
                                      </p:cBhvr>
                                      <p:tavLst>
                                        <p:tav tm="0">
                                          <p:val>
                                            <p:fltVal val="0"/>
                                          </p:val>
                                        </p:tav>
                                        <p:tav tm="100000">
                                          <p:val>
                                            <p:strVal val="#ppt_w"/>
                                          </p:val>
                                        </p:tav>
                                      </p:tavLst>
                                    </p:anim>
                                    <p:anim calcmode="lin" valueType="num">
                                      <p:cBhvr>
                                        <p:cTn id="27" dur="500" fill="hold"/>
                                        <p:tgtEl>
                                          <p:spTgt spid="6148"/>
                                        </p:tgtEl>
                                        <p:attrNameLst>
                                          <p:attrName>ppt_h</p:attrName>
                                        </p:attrNameLst>
                                      </p:cBhvr>
                                      <p:tavLst>
                                        <p:tav tm="0">
                                          <p:val>
                                            <p:fltVal val="0"/>
                                          </p:val>
                                        </p:tav>
                                        <p:tav tm="100000">
                                          <p:val>
                                            <p:strVal val="#ppt_h"/>
                                          </p:val>
                                        </p:tav>
                                      </p:tavLst>
                                    </p:anim>
                                    <p:animEffect transition="in" filter="fade">
                                      <p:cBhvr>
                                        <p:cTn id="28" dur="500"/>
                                        <p:tgtEl>
                                          <p:spTgt spid="6148"/>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6150"/>
                                        </p:tgtEl>
                                        <p:attrNameLst>
                                          <p:attrName>style.visibility</p:attrName>
                                        </p:attrNameLst>
                                      </p:cBhvr>
                                      <p:to>
                                        <p:strVal val="visible"/>
                                      </p:to>
                                    </p:set>
                                    <p:anim calcmode="lin" valueType="num">
                                      <p:cBhvr>
                                        <p:cTn id="33" dur="500" fill="hold"/>
                                        <p:tgtEl>
                                          <p:spTgt spid="6150"/>
                                        </p:tgtEl>
                                        <p:attrNameLst>
                                          <p:attrName>ppt_w</p:attrName>
                                        </p:attrNameLst>
                                      </p:cBhvr>
                                      <p:tavLst>
                                        <p:tav tm="0">
                                          <p:val>
                                            <p:fltVal val="0"/>
                                          </p:val>
                                        </p:tav>
                                        <p:tav tm="100000">
                                          <p:val>
                                            <p:strVal val="#ppt_w"/>
                                          </p:val>
                                        </p:tav>
                                      </p:tavLst>
                                    </p:anim>
                                    <p:anim calcmode="lin" valueType="num">
                                      <p:cBhvr>
                                        <p:cTn id="34" dur="500" fill="hold"/>
                                        <p:tgtEl>
                                          <p:spTgt spid="6150"/>
                                        </p:tgtEl>
                                        <p:attrNameLst>
                                          <p:attrName>ppt_h</p:attrName>
                                        </p:attrNameLst>
                                      </p:cBhvr>
                                      <p:tavLst>
                                        <p:tav tm="0">
                                          <p:val>
                                            <p:fltVal val="0"/>
                                          </p:val>
                                        </p:tav>
                                        <p:tav tm="100000">
                                          <p:val>
                                            <p:strVal val="#ppt_h"/>
                                          </p:val>
                                        </p:tav>
                                      </p:tavLst>
                                    </p:anim>
                                    <p:animEffect transition="in" filter="fade">
                                      <p:cBhvr>
                                        <p:cTn id="35" dur="500"/>
                                        <p:tgtEl>
                                          <p:spTgt spid="6150"/>
                                        </p:tgtEl>
                                      </p:cBhvr>
                                    </p:animEffect>
                                  </p:childTnLst>
                                  <p:subTnLst>
                                    <p:set>
                                      <p:cBhvr override="childStyle">
                                        <p:cTn dur="1" fill="hold" display="0" masterRel="nextClick" afterEffect="1"/>
                                        <p:tgtEl>
                                          <p:spTgt spid="6150"/>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6149"/>
                                        </p:tgtEl>
                                        <p:attrNameLst>
                                          <p:attrName>style.visibility</p:attrName>
                                        </p:attrNameLst>
                                      </p:cBhvr>
                                      <p:to>
                                        <p:strVal val="visible"/>
                                      </p:to>
                                    </p:set>
                                    <p:anim calcmode="lin" valueType="num">
                                      <p:cBhvr>
                                        <p:cTn id="40" dur="500" fill="hold"/>
                                        <p:tgtEl>
                                          <p:spTgt spid="6149"/>
                                        </p:tgtEl>
                                        <p:attrNameLst>
                                          <p:attrName>ppt_w</p:attrName>
                                        </p:attrNameLst>
                                      </p:cBhvr>
                                      <p:tavLst>
                                        <p:tav tm="0">
                                          <p:val>
                                            <p:fltVal val="0"/>
                                          </p:val>
                                        </p:tav>
                                        <p:tav tm="100000">
                                          <p:val>
                                            <p:strVal val="#ppt_w"/>
                                          </p:val>
                                        </p:tav>
                                      </p:tavLst>
                                    </p:anim>
                                    <p:anim calcmode="lin" valueType="num">
                                      <p:cBhvr>
                                        <p:cTn id="41" dur="500" fill="hold"/>
                                        <p:tgtEl>
                                          <p:spTgt spid="6149"/>
                                        </p:tgtEl>
                                        <p:attrNameLst>
                                          <p:attrName>ppt_h</p:attrName>
                                        </p:attrNameLst>
                                      </p:cBhvr>
                                      <p:tavLst>
                                        <p:tav tm="0">
                                          <p:val>
                                            <p:fltVal val="0"/>
                                          </p:val>
                                        </p:tav>
                                        <p:tav tm="100000">
                                          <p:val>
                                            <p:strVal val="#ppt_h"/>
                                          </p:val>
                                        </p:tav>
                                      </p:tavLst>
                                    </p:anim>
                                    <p:animEffect transition="in" filter="fade">
                                      <p:cBhvr>
                                        <p:cTn id="42" dur="500"/>
                                        <p:tgtEl>
                                          <p:spTgt spid="6149"/>
                                        </p:tgtEl>
                                      </p:cBhvr>
                                    </p:animEffect>
                                  </p:childTnLst>
                                  <p:subTnLst>
                                    <p:set>
                                      <p:cBhvr override="childStyle">
                                        <p:cTn dur="1" fill="hold" display="0" masterRel="nextClick" afterEffect="1"/>
                                        <p:tgtEl>
                                          <p:spTgt spid="6149"/>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6151"/>
                                        </p:tgtEl>
                                        <p:attrNameLst>
                                          <p:attrName>style.visibility</p:attrName>
                                        </p:attrNameLst>
                                      </p:cBhvr>
                                      <p:to>
                                        <p:strVal val="visible"/>
                                      </p:to>
                                    </p:set>
                                    <p:anim calcmode="lin" valueType="num">
                                      <p:cBhvr>
                                        <p:cTn id="47" dur="500" fill="hold"/>
                                        <p:tgtEl>
                                          <p:spTgt spid="6151"/>
                                        </p:tgtEl>
                                        <p:attrNameLst>
                                          <p:attrName>ppt_w</p:attrName>
                                        </p:attrNameLst>
                                      </p:cBhvr>
                                      <p:tavLst>
                                        <p:tav tm="0">
                                          <p:val>
                                            <p:fltVal val="0"/>
                                          </p:val>
                                        </p:tav>
                                        <p:tav tm="100000">
                                          <p:val>
                                            <p:strVal val="#ppt_w"/>
                                          </p:val>
                                        </p:tav>
                                      </p:tavLst>
                                    </p:anim>
                                    <p:anim calcmode="lin" valueType="num">
                                      <p:cBhvr>
                                        <p:cTn id="48" dur="500" fill="hold"/>
                                        <p:tgtEl>
                                          <p:spTgt spid="6151"/>
                                        </p:tgtEl>
                                        <p:attrNameLst>
                                          <p:attrName>ppt_h</p:attrName>
                                        </p:attrNameLst>
                                      </p:cBhvr>
                                      <p:tavLst>
                                        <p:tav tm="0">
                                          <p:val>
                                            <p:fltVal val="0"/>
                                          </p:val>
                                        </p:tav>
                                        <p:tav tm="100000">
                                          <p:val>
                                            <p:strVal val="#ppt_h"/>
                                          </p:val>
                                        </p:tav>
                                      </p:tavLst>
                                    </p:anim>
                                    <p:animEffect transition="in" filter="fade">
                                      <p:cBhvr>
                                        <p:cTn id="49"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lum bright="11000" contrast="-45000"/>
            <a:extLst>
              <a:ext uri="{28A0092B-C50C-407E-A947-70E740481C1C}">
                <a14:useLocalDpi xmlns:a14="http://schemas.microsoft.com/office/drawing/2010/main" val="0"/>
              </a:ext>
            </a:extLst>
          </a:blip>
          <a:srcRect/>
          <a:stretch>
            <a:fillRect/>
          </a:stretch>
        </p:blipFill>
        <p:spPr bwMode="auto">
          <a:xfrm>
            <a:off x="-224307" y="-3124200"/>
            <a:ext cx="9372600" cy="1130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0"/>
            <a:ext cx="9601200" cy="1143000"/>
          </a:xfrm>
        </p:spPr>
        <p:txBody>
          <a:bodyPr>
            <a:noAutofit/>
          </a:bodyPr>
          <a:lstStyle/>
          <a:p>
            <a:r>
              <a:rPr lang="en-US" b="1" dirty="0" smtClean="0">
                <a:solidFill>
                  <a:schemeClr val="tx2">
                    <a:lumMod val="75000"/>
                  </a:schemeClr>
                </a:solidFill>
              </a:rPr>
              <a:t>Why Use the National Atlas of Korea?</a:t>
            </a:r>
            <a:endParaRPr lang="en-US" b="1" dirty="0">
              <a:solidFill>
                <a:schemeClr val="tx2">
                  <a:lumMod val="75000"/>
                </a:schemeClr>
              </a:solidFill>
            </a:endParaRPr>
          </a:p>
        </p:txBody>
      </p:sp>
      <p:sp>
        <p:nvSpPr>
          <p:cNvPr id="3" name="Content Placeholder 2"/>
          <p:cNvSpPr>
            <a:spLocks noGrp="1"/>
          </p:cNvSpPr>
          <p:nvPr>
            <p:ph idx="1"/>
          </p:nvPr>
        </p:nvSpPr>
        <p:spPr>
          <a:xfrm>
            <a:off x="26831" y="1219200"/>
            <a:ext cx="9117169" cy="4800600"/>
          </a:xfrm>
        </p:spPr>
        <p:txBody>
          <a:bodyPr>
            <a:normAutofit fontScale="92500" lnSpcReduction="10000"/>
          </a:bodyPr>
          <a:lstStyle/>
          <a:p>
            <a:pPr>
              <a:buFont typeface="Wingdings" panose="05000000000000000000" pitchFamily="2" charset="2"/>
              <a:buChar char="Ø"/>
            </a:pPr>
            <a:r>
              <a:rPr lang="en-US" dirty="0" smtClean="0">
                <a:solidFill>
                  <a:schemeClr val="tx2">
                    <a:lumMod val="75000"/>
                  </a:schemeClr>
                </a:solidFill>
              </a:rPr>
              <a:t>“I </a:t>
            </a:r>
            <a:r>
              <a:rPr lang="en-US" dirty="0">
                <a:solidFill>
                  <a:schemeClr val="tx2">
                    <a:lumMod val="75000"/>
                  </a:schemeClr>
                </a:solidFill>
              </a:rPr>
              <a:t>expect this newly revised edition of The National Atlas of Korea will be the keystone for disseminating information about the physical, social, economic, and cultural changes in our land and people’s lives. In this era of globalization and unlimited international competition, this precious national archive will contribute greatly to promoting Korea’s territorial sovereignty and national status throughout the world</a:t>
            </a:r>
            <a:r>
              <a:rPr lang="en-US" dirty="0" smtClean="0">
                <a:solidFill>
                  <a:schemeClr val="tx2">
                    <a:lumMod val="75000"/>
                  </a:schemeClr>
                </a:solidFill>
              </a:rPr>
              <a:t>.” </a:t>
            </a:r>
          </a:p>
          <a:p>
            <a:pPr marL="457200" lvl="1" indent="0">
              <a:buNone/>
            </a:pPr>
            <a:r>
              <a:rPr lang="en-US" dirty="0" smtClean="0">
                <a:solidFill>
                  <a:schemeClr val="tx2">
                    <a:lumMod val="75000"/>
                  </a:schemeClr>
                </a:solidFill>
              </a:rPr>
              <a:t>                                </a:t>
            </a:r>
            <a:r>
              <a:rPr lang="en-US" dirty="0" err="1" smtClean="0">
                <a:solidFill>
                  <a:schemeClr val="tx2">
                    <a:lumMod val="75000"/>
                  </a:schemeClr>
                </a:solidFill>
              </a:rPr>
              <a:t>Suh</a:t>
            </a:r>
            <a:r>
              <a:rPr lang="en-US" dirty="0">
                <a:solidFill>
                  <a:schemeClr val="tx2">
                    <a:lumMod val="75000"/>
                  </a:schemeClr>
                </a:solidFill>
              </a:rPr>
              <a:t>, </a:t>
            </a:r>
            <a:r>
              <a:rPr lang="en-US" dirty="0" err="1">
                <a:solidFill>
                  <a:schemeClr val="tx2">
                    <a:lumMod val="75000"/>
                  </a:schemeClr>
                </a:solidFill>
              </a:rPr>
              <a:t>Seoung-hwan</a:t>
            </a:r>
            <a:endParaRPr lang="en-US" dirty="0">
              <a:solidFill>
                <a:schemeClr val="tx2">
                  <a:lumMod val="75000"/>
                </a:schemeClr>
              </a:solidFill>
            </a:endParaRPr>
          </a:p>
          <a:p>
            <a:pPr marL="457200" lvl="1" indent="0">
              <a:buNone/>
            </a:pPr>
            <a:r>
              <a:rPr lang="en-US" dirty="0" smtClean="0">
                <a:solidFill>
                  <a:schemeClr val="tx2">
                    <a:lumMod val="75000"/>
                  </a:schemeClr>
                </a:solidFill>
              </a:rPr>
              <a:t>             </a:t>
            </a:r>
            <a:r>
              <a:rPr lang="en-US" sz="2200" dirty="0" smtClean="0">
                <a:solidFill>
                  <a:schemeClr val="tx2">
                    <a:lumMod val="75000"/>
                  </a:schemeClr>
                </a:solidFill>
              </a:rPr>
              <a:t>Minister</a:t>
            </a:r>
            <a:r>
              <a:rPr lang="en-US" sz="2200" dirty="0">
                <a:solidFill>
                  <a:schemeClr val="tx2">
                    <a:lumMod val="75000"/>
                  </a:schemeClr>
                </a:solidFill>
              </a:rPr>
              <a:t>, Ministry of Land, Infrastructure and </a:t>
            </a:r>
            <a:r>
              <a:rPr lang="en-US" sz="2200" dirty="0" smtClean="0">
                <a:solidFill>
                  <a:schemeClr val="tx2">
                    <a:lumMod val="75000"/>
                  </a:schemeClr>
                </a:solidFill>
              </a:rPr>
              <a:t>Transport</a:t>
            </a:r>
          </a:p>
          <a:p>
            <a:pPr marL="457200" lvl="1" indent="0">
              <a:buNone/>
            </a:pPr>
            <a:r>
              <a:rPr lang="en-US" sz="2200" dirty="0">
                <a:solidFill>
                  <a:schemeClr val="tx2">
                    <a:lumMod val="75000"/>
                  </a:schemeClr>
                </a:solidFill>
              </a:rPr>
              <a:t> </a:t>
            </a:r>
            <a:r>
              <a:rPr lang="en-US" sz="2200" dirty="0" smtClean="0">
                <a:solidFill>
                  <a:schemeClr val="tx2">
                    <a:lumMod val="75000"/>
                  </a:schemeClr>
                </a:solidFill>
              </a:rPr>
              <a:t>                            Forward to the National Atlas of Korea</a:t>
            </a:r>
            <a:endParaRPr lang="en-US" sz="2200" dirty="0">
              <a:solidFill>
                <a:schemeClr val="tx2">
                  <a:lumMod val="75000"/>
                </a:schemeClr>
              </a:solidFill>
            </a:endParaRPr>
          </a:p>
        </p:txBody>
      </p:sp>
    </p:spTree>
    <p:extLst>
      <p:ext uri="{BB962C8B-B14F-4D97-AF65-F5344CB8AC3E}">
        <p14:creationId xmlns:p14="http://schemas.microsoft.com/office/powerpoint/2010/main" val="12858051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lum bright="11000" contrast="-45000"/>
            <a:extLst>
              <a:ext uri="{28A0092B-C50C-407E-A947-70E740481C1C}">
                <a14:useLocalDpi xmlns:a14="http://schemas.microsoft.com/office/drawing/2010/main" val="0"/>
              </a:ext>
            </a:extLst>
          </a:blip>
          <a:srcRect/>
          <a:stretch>
            <a:fillRect/>
          </a:stretch>
        </p:blipFill>
        <p:spPr bwMode="auto">
          <a:xfrm>
            <a:off x="-224307" y="-3124200"/>
            <a:ext cx="9372600" cy="11308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 y="0"/>
            <a:ext cx="9601200" cy="1143000"/>
          </a:xfrm>
        </p:spPr>
        <p:txBody>
          <a:bodyPr>
            <a:noAutofit/>
          </a:bodyPr>
          <a:lstStyle/>
          <a:p>
            <a:r>
              <a:rPr lang="en-US" b="1" dirty="0" smtClean="0">
                <a:solidFill>
                  <a:schemeClr val="tx2">
                    <a:lumMod val="75000"/>
                  </a:schemeClr>
                </a:solidFill>
              </a:rPr>
              <a:t>AP Human Geography and National Atlas of Korea Correlation</a:t>
            </a:r>
            <a:endParaRPr lang="en-US" b="1" dirty="0">
              <a:solidFill>
                <a:schemeClr val="tx2">
                  <a:lumMod val="7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9487430"/>
              </p:ext>
            </p:extLst>
          </p:nvPr>
        </p:nvGraphicFramePr>
        <p:xfrm>
          <a:off x="26988" y="1219200"/>
          <a:ext cx="9117012" cy="6038088"/>
        </p:xfrm>
        <a:graphic>
          <a:graphicData uri="http://schemas.openxmlformats.org/drawingml/2006/table">
            <a:tbl>
              <a:tblPr firstRow="1" bandRow="1">
                <a:tableStyleId>{5C22544A-7EE6-4342-B048-85BDC9FD1C3A}</a:tableStyleId>
              </a:tblPr>
              <a:tblGrid>
                <a:gridCol w="1649412"/>
                <a:gridCol w="1219200"/>
                <a:gridCol w="3505200"/>
                <a:gridCol w="2743200"/>
              </a:tblGrid>
              <a:tr h="370840">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Enduring Understandings: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Learning Objectives: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Essential Knowledge: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Resources from the National Atlas of Korea</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solidFill>
                            <a:srgbClr val="282625"/>
                          </a:solidFill>
                          <a:effectLst/>
                          <a:latin typeface="Arial"/>
                          <a:ea typeface="Calibri"/>
                          <a:cs typeface="Times New Roman"/>
                        </a:rPr>
                        <a:t>Page numbers in parentheses ( )</a:t>
                      </a:r>
                      <a:endParaRPr lang="en-US" sz="1100" dirty="0">
                        <a:effectLst/>
                        <a:latin typeface="Calibri"/>
                        <a:ea typeface="Calibri"/>
                        <a:cs typeface="Times New Roman"/>
                      </a:endParaRPr>
                    </a:p>
                  </a:txBody>
                  <a:tcPr marL="68580" marR="68580" marT="0" marB="0"/>
                </a:tc>
              </a:tr>
              <a:tr h="370840">
                <a:tc>
                  <a:txBody>
                    <a:bodyPr/>
                    <a:lstStyle/>
                    <a:p>
                      <a:r>
                        <a:rPr lang="en-US" sz="1100" dirty="0" smtClean="0">
                          <a:latin typeface="Arial" panose="020B0604020202020204" pitchFamily="34" charset="0"/>
                          <a:cs typeface="Arial" panose="020B0604020202020204" pitchFamily="34" charset="0"/>
                        </a:rPr>
                        <a:t>Topic I: C. Geographical skills provide a foundation for analyzing world patterns and processes.</a:t>
                      </a:r>
                      <a:endParaRPr lang="en-US" sz="1100" dirty="0">
                        <a:latin typeface="Arial" panose="020B0604020202020204" pitchFamily="34" charset="0"/>
                        <a:cs typeface="Arial" panose="020B0604020202020204" pitchFamily="34" charset="0"/>
                      </a:endParaRPr>
                    </a:p>
                  </a:txBody>
                  <a:tcPr/>
                </a:tc>
                <a:tc>
                  <a:txBody>
                    <a:bodyPr/>
                    <a:lstStyle/>
                    <a:p>
                      <a:pPr marL="0" marR="0">
                        <a:lnSpc>
                          <a:spcPct val="115000"/>
                        </a:lnSpc>
                        <a:spcBef>
                          <a:spcPts val="0"/>
                        </a:spcBef>
                        <a:spcAft>
                          <a:spcPts val="0"/>
                        </a:spcAft>
                      </a:pPr>
                      <a:r>
                        <a:rPr lang="en-US" sz="1100" dirty="0">
                          <a:effectLst/>
                          <a:latin typeface="Arial"/>
                          <a:ea typeface="Calibri"/>
                          <a:cs typeface="Times New Roman"/>
                        </a:rPr>
                        <a:t>Analyze changing interconnections among places.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Interconnection among places include exchanges of natural resources, agricultural commodities, finished products, services, people, information, money, and pollutants.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Asian Highway (12-1); Trans-Eurasian Railway (12-2); Airlines Network (13-1);</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solidFill>
                            <a:srgbClr val="282625"/>
                          </a:solidFill>
                          <a:effectLst/>
                          <a:latin typeface="Arial"/>
                          <a:ea typeface="Calibri"/>
                          <a:cs typeface="Times New Roman"/>
                        </a:rPr>
                        <a:t>International Air Transportation by Country (13-2); Marine Network (13-3); Liner Shipping Connectivity Index (13-4)</a:t>
                      </a:r>
                      <a:endParaRPr lang="en-US" sz="1100" dirty="0">
                        <a:effectLst/>
                        <a:latin typeface="Calibri"/>
                        <a:ea typeface="Calibri"/>
                        <a:cs typeface="Times New Roman"/>
                      </a:endParaRPr>
                    </a:p>
                  </a:txBody>
                  <a:tcPr marL="68580" marR="68580" marT="0" marB="0"/>
                </a:tc>
              </a:tr>
              <a:tr h="370840">
                <a:tc>
                  <a:txBody>
                    <a:bodyPr/>
                    <a:lstStyle/>
                    <a:p>
                      <a:r>
                        <a:rPr lang="en-US" sz="1100" dirty="0" smtClean="0">
                          <a:latin typeface="Arial" panose="020B0604020202020204" pitchFamily="34" charset="0"/>
                          <a:cs typeface="Arial" panose="020B0604020202020204" pitchFamily="34" charset="0"/>
                        </a:rPr>
                        <a:t>Topic IV: </a:t>
                      </a:r>
                      <a:r>
                        <a:rPr lang="en-US" sz="1100" kern="1200" dirty="0" smtClean="0">
                          <a:solidFill>
                            <a:schemeClr val="dk1"/>
                          </a:solidFill>
                          <a:effectLst/>
                          <a:latin typeface="Arial" panose="020B0604020202020204" pitchFamily="34" charset="0"/>
                          <a:ea typeface="+mn-ea"/>
                          <a:cs typeface="Arial" panose="020B0604020202020204" pitchFamily="34" charset="0"/>
                        </a:rPr>
                        <a:t>B. Spatial political patterns reflect ideas of territoriality and power at a variety of scales.</a:t>
                      </a:r>
                      <a:endParaRPr lang="en-US" sz="1100" dirty="0">
                        <a:latin typeface="Arial" panose="020B0604020202020204" pitchFamily="34" charset="0"/>
                        <a:cs typeface="Arial" panose="020B0604020202020204" pitchFamily="34" charset="0"/>
                      </a:endParaRPr>
                    </a:p>
                  </a:txBody>
                  <a:tcPr/>
                </a:tc>
                <a:tc>
                  <a:txBody>
                    <a:bodyPr/>
                    <a:lstStyle/>
                    <a:p>
                      <a:r>
                        <a:rPr lang="en-US" sz="1100" kern="1200" dirty="0" smtClean="0">
                          <a:solidFill>
                            <a:schemeClr val="dk1"/>
                          </a:solidFill>
                          <a:effectLst/>
                          <a:latin typeface="Arial" panose="020B0604020202020204" pitchFamily="34" charset="0"/>
                          <a:ea typeface="+mn-ea"/>
                          <a:cs typeface="Arial" panose="020B0604020202020204" pitchFamily="34" charset="0"/>
                        </a:rPr>
                        <a:t>Evaluate the nature and function of international and internal boundaries.</a:t>
                      </a:r>
                      <a:endParaRPr lang="en-US" sz="1100" dirty="0">
                        <a:latin typeface="Arial" panose="020B0604020202020204" pitchFamily="34" charset="0"/>
                        <a:cs typeface="Arial" panose="020B0604020202020204" pitchFamily="34" charset="0"/>
                      </a:endParaRPr>
                    </a:p>
                  </a:txBody>
                  <a:tcPr/>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Boundaries can influence identity and promote or prevent international or internal interactions and exchanges.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Demilitarized Zone and Civilian Control Zone (23-2); History of Inter-Korean Trade and Economic Cooperation (51); Exchanges of Separated Families by Year (51-3)</a:t>
                      </a:r>
                      <a:endParaRPr lang="en-US" sz="1100" dirty="0">
                        <a:effectLst/>
                        <a:latin typeface="Calibri"/>
                        <a:ea typeface="Calibri"/>
                        <a:cs typeface="Times New Roman"/>
                      </a:endParaRPr>
                    </a:p>
                  </a:txBody>
                  <a:tcPr marL="68580" marR="68580" marT="0" marB="0"/>
                </a:tc>
              </a:tr>
              <a:tr h="370840">
                <a:tc>
                  <a:txBody>
                    <a:bodyPr/>
                    <a:lstStyle/>
                    <a:p>
                      <a:r>
                        <a:rPr lang="en-US" sz="1100" dirty="0" smtClean="0">
                          <a:latin typeface="Arial" panose="020B0604020202020204" pitchFamily="34" charset="0"/>
                          <a:cs typeface="Arial" panose="020B0604020202020204" pitchFamily="34" charset="0"/>
                        </a:rPr>
                        <a:t>Topic IV: B. Spatial political patterns reflect ideas of territoriality and power at a variety of scales.</a:t>
                      </a:r>
                    </a:p>
                    <a:p>
                      <a:endParaRPr lang="en-US" dirty="0"/>
                    </a:p>
                  </a:txBody>
                  <a:tcPr/>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Describe patterns of local and metropolitan governance.</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Local and metropolitan forms of governance (e.g., municipalities, school districts, regional planning commissions) are subnational political units that have varying degrees of local control.</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Special Administrative Region: </a:t>
                      </a:r>
                      <a:r>
                        <a:rPr lang="en-US" sz="1100" dirty="0" err="1">
                          <a:solidFill>
                            <a:srgbClr val="282625"/>
                          </a:solidFill>
                          <a:effectLst/>
                          <a:latin typeface="Arial"/>
                          <a:ea typeface="Calibri"/>
                          <a:cs typeface="Times New Roman"/>
                        </a:rPr>
                        <a:t>Sejong</a:t>
                      </a:r>
                      <a:r>
                        <a:rPr lang="en-US" sz="1100" dirty="0">
                          <a:solidFill>
                            <a:srgbClr val="282625"/>
                          </a:solidFill>
                          <a:effectLst/>
                          <a:latin typeface="Arial"/>
                          <a:ea typeface="Calibri"/>
                          <a:cs typeface="Times New Roman"/>
                        </a:rPr>
                        <a:t> (44); Special Administrative Region: </a:t>
                      </a:r>
                      <a:r>
                        <a:rPr lang="en-US" sz="1100" dirty="0" err="1">
                          <a:solidFill>
                            <a:srgbClr val="282625"/>
                          </a:solidFill>
                          <a:effectLst/>
                          <a:latin typeface="Arial"/>
                          <a:ea typeface="Calibri"/>
                          <a:cs typeface="Times New Roman"/>
                        </a:rPr>
                        <a:t>Jeju</a:t>
                      </a:r>
                      <a:r>
                        <a:rPr lang="en-US" sz="1100" dirty="0">
                          <a:solidFill>
                            <a:srgbClr val="282625"/>
                          </a:solidFill>
                          <a:effectLst/>
                          <a:latin typeface="Arial"/>
                          <a:ea typeface="Calibri"/>
                          <a:cs typeface="Times New Roman"/>
                        </a:rPr>
                        <a:t> (45)</a:t>
                      </a:r>
                      <a:endParaRPr lang="en-US" sz="1100" dirty="0">
                        <a:effectLst/>
                        <a:latin typeface="Calibri"/>
                        <a:ea typeface="Calibri"/>
                        <a:cs typeface="Times New Roman"/>
                      </a:endParaRPr>
                    </a:p>
                  </a:txBody>
                  <a:tcPr marL="68580" marR="68580" marT="0" marB="0"/>
                </a:tc>
              </a:tr>
              <a:tr h="370840">
                <a:tc>
                  <a:txBody>
                    <a:bodyPr/>
                    <a:lstStyle/>
                    <a:p>
                      <a:r>
                        <a:rPr lang="en-US" sz="1100" dirty="0" smtClean="0">
                          <a:latin typeface="Arial" panose="020B0604020202020204" pitchFamily="34" charset="0"/>
                          <a:cs typeface="Arial" panose="020B0604020202020204" pitchFamily="34" charset="0"/>
                        </a:rPr>
                        <a:t>Topic VI: A. The Industrial Revolution, as it diffused from its hearth, facilitated improvements in standards of living.</a:t>
                      </a:r>
                      <a:endParaRPr lang="en-US" sz="1100" dirty="0">
                        <a:latin typeface="Arial" panose="020B0604020202020204" pitchFamily="34" charset="0"/>
                        <a:cs typeface="Arial" panose="020B0604020202020204" pitchFamily="34" charset="0"/>
                      </a:endParaRPr>
                    </a:p>
                  </a:txBody>
                  <a:tcPr/>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Identify the different economic sectors.</a:t>
                      </a:r>
                      <a:br>
                        <a:rPr lang="en-US" sz="1100">
                          <a:solidFill>
                            <a:srgbClr val="282625"/>
                          </a:solidFill>
                          <a:effectLst/>
                          <a:latin typeface="Arial"/>
                          <a:ea typeface="Calibri"/>
                          <a:cs typeface="Times New Roman"/>
                        </a:rPr>
                      </a:b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The economy consists of primary, secondary, tertiary, quaternary, and quinary sectors.</a:t>
                      </a:r>
                      <a:endParaRPr lang="en-US" sz="1100">
                        <a:effectLst/>
                        <a:latin typeface="Calibri"/>
                        <a:ea typeface="Calibri"/>
                        <a:cs typeface="Times New Roman"/>
                      </a:endParaRPr>
                    </a:p>
                  </a:txBody>
                  <a:tcPr marL="68580" marR="68580" marT="0" marB="0"/>
                </a:tc>
                <a:tc>
                  <a:txBody>
                    <a:bodyPr/>
                    <a:lstStyle/>
                    <a:p>
                      <a:pPr marL="0" marR="0" algn="just">
                        <a:lnSpc>
                          <a:spcPts val="1205"/>
                        </a:lnSpc>
                        <a:spcBef>
                          <a:spcPts val="0"/>
                        </a:spcBef>
                        <a:spcAft>
                          <a:spcPts val="0"/>
                        </a:spcAft>
                      </a:pPr>
                      <a:r>
                        <a:rPr lang="en-US" sz="1100" dirty="0">
                          <a:solidFill>
                            <a:srgbClr val="282625"/>
                          </a:solidFill>
                          <a:effectLst/>
                          <a:latin typeface="Arial"/>
                          <a:ea typeface="Calibri"/>
                        </a:rPr>
                        <a:t>North Korea Trend in the Growth Rate of Various Industries (50-2 through 50-9); Working Population by Major Industry Group/ Occupation (50-10; 50-11)</a:t>
                      </a:r>
                      <a:endParaRPr lang="en-US" sz="1200" dirty="0">
                        <a:effectLst/>
                        <a:latin typeface="Times New Roman"/>
                        <a:ea typeface="Calibri"/>
                      </a:endParaRPr>
                    </a:p>
                  </a:txBody>
                  <a:tcPr marL="68580" marR="68580" marT="0" marB="0"/>
                </a:tc>
              </a:tr>
              <a:tr h="370840">
                <a:tc>
                  <a:txBody>
                    <a:bodyPr/>
                    <a:lstStyle/>
                    <a:p>
                      <a:pPr marL="0" marR="0">
                        <a:lnSpc>
                          <a:spcPct val="115000"/>
                        </a:lnSpc>
                        <a:spcBef>
                          <a:spcPts val="0"/>
                        </a:spcBef>
                        <a:spcAft>
                          <a:spcPts val="0"/>
                        </a:spcAft>
                      </a:pPr>
                      <a:r>
                        <a:rPr lang="en-US" sz="1100" dirty="0" smtClean="0">
                          <a:effectLst/>
                          <a:latin typeface="Arial"/>
                          <a:ea typeface="Calibri"/>
                          <a:cs typeface="Times New Roman"/>
                        </a:rPr>
                        <a:t>Topic VII: A</a:t>
                      </a:r>
                      <a:r>
                        <a:rPr lang="en-US" sz="1100" dirty="0">
                          <a:effectLst/>
                          <a:latin typeface="Arial"/>
                          <a:ea typeface="Calibri"/>
                          <a:cs typeface="Times New Roman"/>
                        </a:rPr>
                        <a:t>. The form, function, and size of urban settlements are constantly changing.</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latin typeface="Arial"/>
                          <a:ea typeface="Calibri"/>
                          <a:cs typeface="Times New Roman"/>
                        </a:rPr>
                        <a:t>Explain the factors that initiate and drive urbanization and suburbanization.</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solidFill>
                            <a:srgbClr val="282625"/>
                          </a:solidFill>
                          <a:effectLst/>
                          <a:latin typeface="Arial"/>
                          <a:ea typeface="Calibri"/>
                          <a:cs typeface="Times New Roman"/>
                        </a:rPr>
                        <a:t>Site and situation influence the origin, function, and growth of cities.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solidFill>
                            <a:srgbClr val="282625"/>
                          </a:solidFill>
                          <a:effectLst/>
                          <a:latin typeface="Arial"/>
                          <a:ea typeface="Calibri"/>
                          <a:cs typeface="Times New Roman"/>
                        </a:rPr>
                        <a:t>Expansion of Seoul (42); Expansion of Busan; Daegu; Incheon; </a:t>
                      </a:r>
                      <a:r>
                        <a:rPr lang="en-US" sz="1100" dirty="0" err="1">
                          <a:solidFill>
                            <a:srgbClr val="282625"/>
                          </a:solidFill>
                          <a:effectLst/>
                          <a:latin typeface="Arial"/>
                          <a:ea typeface="Calibri"/>
                          <a:cs typeface="Times New Roman"/>
                        </a:rPr>
                        <a:t>Gwangju</a:t>
                      </a:r>
                      <a:r>
                        <a:rPr lang="en-US" sz="1100" dirty="0">
                          <a:solidFill>
                            <a:srgbClr val="282625"/>
                          </a:solidFill>
                          <a:effectLst/>
                          <a:latin typeface="Arial"/>
                          <a:ea typeface="Calibri"/>
                          <a:cs typeface="Times New Roman"/>
                        </a:rPr>
                        <a:t>; Daejeon; Ulsan (43-1 through 43-6)</a:t>
                      </a:r>
                      <a:endParaRPr lang="en-US" sz="1100" dirty="0">
                        <a:effectLst/>
                        <a:latin typeface="Calibri"/>
                        <a:ea typeface="Calibri"/>
                        <a:cs typeface="Times New Roman"/>
                      </a:endParaRPr>
                    </a:p>
                    <a:p>
                      <a:pPr marL="0" marR="0">
                        <a:lnSpc>
                          <a:spcPct val="115000"/>
                        </a:lnSpc>
                        <a:spcBef>
                          <a:spcPts val="0"/>
                        </a:spcBef>
                        <a:spcAft>
                          <a:spcPts val="0"/>
                        </a:spcAft>
                      </a:pPr>
                      <a:r>
                        <a:rPr lang="en-US" sz="1100" dirty="0">
                          <a:solidFill>
                            <a:srgbClr val="282625"/>
                          </a:solidFill>
                          <a:effectLst/>
                          <a:latin typeface="Arial"/>
                          <a:ea typeface="Calibri"/>
                          <a:cs typeface="Times New Roman"/>
                        </a:rPr>
                        <a:t> </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3810765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4598" t="12860" r="5419" b="20209"/>
          <a:stretch/>
        </p:blipFill>
        <p:spPr>
          <a:xfrm>
            <a:off x="6807200" y="682171"/>
            <a:ext cx="1988457" cy="1567544"/>
          </a:xfrm>
          <a:prstGeom prst="rect">
            <a:avLst/>
          </a:prstGeom>
        </p:spPr>
      </p:pic>
      <p:sp>
        <p:nvSpPr>
          <p:cNvPr id="2" name="Title 1"/>
          <p:cNvSpPr>
            <a:spLocks noGrp="1"/>
          </p:cNvSpPr>
          <p:nvPr>
            <p:ph type="title"/>
          </p:nvPr>
        </p:nvSpPr>
        <p:spPr/>
        <p:txBody>
          <a:bodyPr>
            <a:normAutofit fontScale="90000"/>
          </a:bodyPr>
          <a:lstStyle/>
          <a:p>
            <a:r>
              <a:rPr lang="en-US" dirty="0" smtClean="0"/>
              <a:t>Sample lesson plan using the </a:t>
            </a:r>
            <a:r>
              <a:rPr lang="en-US" dirty="0" err="1" smtClean="0"/>
              <a:t>Atlas</a:t>
            </a:r>
            <a:r>
              <a:rPr lang="en-US" dirty="0" err="1" smtClean="0">
                <a:solidFill>
                  <a:schemeClr val="bg1"/>
                </a:solidFill>
              </a:rPr>
              <a:t>n</a:t>
            </a:r>
            <a:r>
              <a:rPr lang="en-US" dirty="0" smtClean="0">
                <a:solidFill>
                  <a:schemeClr val="bg1"/>
                </a:solidFill>
              </a:rPr>
              <a:t> Using the National Atlas</a:t>
            </a:r>
            <a:endParaRPr lang="en-US" dirty="0">
              <a:solidFill>
                <a:schemeClr val="bg1"/>
              </a:solidFill>
            </a:endParaRPr>
          </a:p>
        </p:txBody>
      </p:sp>
      <p:sp>
        <p:nvSpPr>
          <p:cNvPr id="5" name="Content Placeholder 4"/>
          <p:cNvSpPr>
            <a:spLocks noGrp="1"/>
          </p:cNvSpPr>
          <p:nvPr>
            <p:ph idx="1"/>
          </p:nvPr>
        </p:nvSpPr>
        <p:spPr>
          <a:xfrm>
            <a:off x="457200" y="1530234"/>
            <a:ext cx="8229600" cy="5105400"/>
          </a:xfrm>
        </p:spPr>
        <p:txBody>
          <a:bodyPr>
            <a:normAutofit fontScale="85000" lnSpcReduction="10000"/>
          </a:bodyPr>
          <a:lstStyle/>
          <a:p>
            <a:r>
              <a:rPr lang="en-US" sz="4000" dirty="0" smtClean="0"/>
              <a:t>Talking SMAC </a:t>
            </a:r>
          </a:p>
          <a:p>
            <a:pPr lvl="1"/>
            <a:r>
              <a:rPr lang="en-US" dirty="0"/>
              <a:t>A case study of </a:t>
            </a:r>
            <a:r>
              <a:rPr lang="en-US" b="1" i="1" dirty="0" err="1"/>
              <a:t>Sejong</a:t>
            </a:r>
            <a:r>
              <a:rPr lang="en-US" b="1" i="1" dirty="0"/>
              <a:t> Metropolitan Autonomous City</a:t>
            </a:r>
            <a:r>
              <a:rPr lang="en-US" dirty="0"/>
              <a:t> and the impact of development and urbanization in South </a:t>
            </a:r>
            <a:r>
              <a:rPr lang="en-US" dirty="0" smtClean="0"/>
              <a:t>Korea</a:t>
            </a:r>
          </a:p>
          <a:p>
            <a:pPr lvl="1"/>
            <a:r>
              <a:rPr lang="en-US" dirty="0"/>
              <a:t>Students use a variety of primary and secondary sources including the new National Atlas of Korea to investigate the impact of development and urbanization on the selection and creation of </a:t>
            </a:r>
            <a:r>
              <a:rPr lang="en-US" dirty="0" err="1"/>
              <a:t>Sejong</a:t>
            </a:r>
            <a:r>
              <a:rPr lang="en-US" dirty="0"/>
              <a:t> Metropolitan Autonomous City as the home of 36 government agencies in South Korea. Students present the advantages and disadvantages of creating a new government center in a class role play debate and propose solutions to some of the problems associated with this type of regional development model.</a:t>
            </a:r>
          </a:p>
        </p:txBody>
      </p:sp>
    </p:spTree>
    <p:extLst>
      <p:ext uri="{BB962C8B-B14F-4D97-AF65-F5344CB8AC3E}">
        <p14:creationId xmlns:p14="http://schemas.microsoft.com/office/powerpoint/2010/main" val="10805069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Learning Outcomes</a:t>
            </a:r>
            <a:endParaRPr lang="en-US" dirty="0"/>
          </a:p>
        </p:txBody>
      </p:sp>
      <p:sp>
        <p:nvSpPr>
          <p:cNvPr id="3" name="Content Placeholder 2"/>
          <p:cNvSpPr>
            <a:spLocks noGrp="1"/>
          </p:cNvSpPr>
          <p:nvPr>
            <p:ph idx="1"/>
          </p:nvPr>
        </p:nvSpPr>
        <p:spPr>
          <a:xfrm>
            <a:off x="457200" y="1219200"/>
            <a:ext cx="8229600" cy="5334000"/>
          </a:xfrm>
        </p:spPr>
        <p:txBody>
          <a:bodyPr>
            <a:normAutofit fontScale="62500" lnSpcReduction="20000"/>
          </a:bodyPr>
          <a:lstStyle/>
          <a:p>
            <a:r>
              <a:rPr lang="en-US" b="1" dirty="0"/>
              <a:t>Essential Understandings:</a:t>
            </a:r>
            <a:endParaRPr lang="en-US" dirty="0"/>
          </a:p>
          <a:p>
            <a:r>
              <a:rPr lang="en-US" dirty="0"/>
              <a:t>Students will understand that built landscapes and social space reflect the attitudes and values of a population. (Topic VII D)</a:t>
            </a:r>
          </a:p>
          <a:p>
            <a:r>
              <a:rPr lang="en-US" dirty="0"/>
              <a:t>Students will understand that measures of development are used to understand patterns of social and economic differences at a variety of scales. (Topic VI B)</a:t>
            </a:r>
          </a:p>
          <a:p>
            <a:r>
              <a:rPr lang="en-US" b="1" dirty="0"/>
              <a:t>Learning Objectives:</a:t>
            </a:r>
            <a:endParaRPr lang="en-US" dirty="0"/>
          </a:p>
          <a:p>
            <a:r>
              <a:rPr lang="en-US" dirty="0"/>
              <a:t>Students will be able to explain the planning and design issues and political organization of urban areas.</a:t>
            </a:r>
          </a:p>
          <a:p>
            <a:r>
              <a:rPr lang="en-US" dirty="0"/>
              <a:t>Students will be able to analyze spatial patterns of economic and social development.</a:t>
            </a:r>
          </a:p>
          <a:p>
            <a:r>
              <a:rPr lang="en-US" b="1" dirty="0"/>
              <a:t>Essential Knowledge:</a:t>
            </a:r>
            <a:endParaRPr lang="en-US" dirty="0"/>
          </a:p>
          <a:p>
            <a:r>
              <a:rPr lang="en-US" dirty="0"/>
              <a:t>Students will know that sustainable design initiatives include walkable mixed-use commercial and residential areas and smart-growth policies (e.g., new urbanism, greenbelts, slow-growth cities).</a:t>
            </a:r>
          </a:p>
          <a:p>
            <a:r>
              <a:rPr lang="en-US" dirty="0"/>
              <a:t>Students will know that models like </a:t>
            </a:r>
            <a:r>
              <a:rPr lang="en-US" dirty="0" err="1"/>
              <a:t>Rostow’s</a:t>
            </a:r>
            <a:r>
              <a:rPr lang="en-US" dirty="0"/>
              <a:t> Stages of Economic Growth and </a:t>
            </a:r>
            <a:r>
              <a:rPr lang="en-US" dirty="0" err="1"/>
              <a:t>Wallerstein’s</a:t>
            </a:r>
            <a:r>
              <a:rPr lang="en-US" dirty="0"/>
              <a:t> World System Theory help explain spatial variations in development.</a:t>
            </a:r>
          </a:p>
          <a:p>
            <a:endParaRPr lang="en-US" dirty="0"/>
          </a:p>
        </p:txBody>
      </p:sp>
    </p:spTree>
    <p:extLst>
      <p:ext uri="{BB962C8B-B14F-4D97-AF65-F5344CB8AC3E}">
        <p14:creationId xmlns:p14="http://schemas.microsoft.com/office/powerpoint/2010/main" val="102183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 calcmode="lin" valueType="num">
                                      <p:cBhvr>
                                        <p:cTn id="2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3" dur="500"/>
                                        <p:tgtEl>
                                          <p:spTgt spid="3">
                                            <p:txEl>
                                              <p:pRg st="7" end="7"/>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p:cTn id="36"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Vocabulary</a:t>
            </a:r>
            <a:endParaRPr lang="en-US" dirty="0"/>
          </a:p>
        </p:txBody>
      </p:sp>
      <p:sp>
        <p:nvSpPr>
          <p:cNvPr id="3" name="Content Placeholder 2"/>
          <p:cNvSpPr>
            <a:spLocks noGrp="1"/>
          </p:cNvSpPr>
          <p:nvPr>
            <p:ph idx="1"/>
          </p:nvPr>
        </p:nvSpPr>
        <p:spPr/>
        <p:txBody>
          <a:bodyPr>
            <a:normAutofit lnSpcReduction="10000"/>
          </a:bodyPr>
          <a:lstStyle/>
          <a:p>
            <a:r>
              <a:rPr lang="en-US" dirty="0" smtClean="0"/>
              <a:t>Smart </a:t>
            </a:r>
            <a:r>
              <a:rPr lang="en-US" dirty="0"/>
              <a:t>growth</a:t>
            </a:r>
          </a:p>
          <a:p>
            <a:r>
              <a:rPr lang="en-US" dirty="0"/>
              <a:t>Sustainable urban planning</a:t>
            </a:r>
          </a:p>
          <a:p>
            <a:r>
              <a:rPr lang="en-US" dirty="0"/>
              <a:t>New urbanism</a:t>
            </a:r>
          </a:p>
          <a:p>
            <a:r>
              <a:rPr lang="en-US" dirty="0"/>
              <a:t>Mixed-use developments</a:t>
            </a:r>
          </a:p>
          <a:p>
            <a:r>
              <a:rPr lang="en-US" dirty="0" err="1"/>
              <a:t>Rostow</a:t>
            </a:r>
            <a:r>
              <a:rPr lang="en-US" dirty="0"/>
              <a:t> International Trade model</a:t>
            </a:r>
          </a:p>
          <a:p>
            <a:r>
              <a:rPr lang="en-US" dirty="0"/>
              <a:t>Balanced Growth model</a:t>
            </a:r>
          </a:p>
          <a:p>
            <a:r>
              <a:rPr lang="en-US" dirty="0"/>
              <a:t>Decentralization</a:t>
            </a:r>
          </a:p>
          <a:p>
            <a:r>
              <a:rPr lang="en-US" dirty="0"/>
              <a:t>Greenbelt</a:t>
            </a:r>
          </a:p>
          <a:p>
            <a:endParaRPr lang="en-US" dirty="0"/>
          </a:p>
        </p:txBody>
      </p:sp>
    </p:spTree>
    <p:extLst>
      <p:ext uri="{BB962C8B-B14F-4D97-AF65-F5344CB8AC3E}">
        <p14:creationId xmlns:p14="http://schemas.microsoft.com/office/powerpoint/2010/main" val="2278512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Brainstorm</a:t>
            </a:r>
            <a:endParaRPr lang="en-US" dirty="0"/>
          </a:p>
        </p:txBody>
      </p:sp>
      <p:sp>
        <p:nvSpPr>
          <p:cNvPr id="3" name="Content Placeholder 2"/>
          <p:cNvSpPr>
            <a:spLocks noGrp="1"/>
          </p:cNvSpPr>
          <p:nvPr>
            <p:ph idx="1"/>
          </p:nvPr>
        </p:nvSpPr>
        <p:spPr/>
        <p:txBody>
          <a:bodyPr/>
          <a:lstStyle/>
          <a:p>
            <a:r>
              <a:rPr lang="en-US" dirty="0"/>
              <a:t>I</a:t>
            </a:r>
            <a:r>
              <a:rPr lang="en-US" dirty="0" smtClean="0"/>
              <a:t>magine </a:t>
            </a:r>
            <a:r>
              <a:rPr lang="en-US" dirty="0"/>
              <a:t>that </a:t>
            </a:r>
            <a:r>
              <a:rPr lang="en-US" dirty="0" smtClean="0"/>
              <a:t>you </a:t>
            </a:r>
            <a:r>
              <a:rPr lang="en-US" dirty="0"/>
              <a:t>are to plan a city from scratch. L</a:t>
            </a:r>
            <a:r>
              <a:rPr lang="en-US" dirty="0" smtClean="0"/>
              <a:t>ist </a:t>
            </a:r>
            <a:r>
              <a:rPr lang="en-US" dirty="0"/>
              <a:t>the things that you would need to consider to make a viable city</a:t>
            </a:r>
            <a:r>
              <a:rPr lang="en-US" dirty="0" smtClean="0"/>
              <a:t>.</a:t>
            </a:r>
          </a:p>
          <a:p>
            <a:r>
              <a:rPr lang="en-US" dirty="0" smtClean="0"/>
              <a:t>60 seconds</a:t>
            </a:r>
          </a:p>
          <a:p>
            <a:r>
              <a:rPr lang="en-US" dirty="0" smtClean="0"/>
              <a:t>Compare list with partner.  Note unique items on your list.</a:t>
            </a:r>
            <a:endParaRPr lang="en-US" dirty="0"/>
          </a:p>
        </p:txBody>
      </p:sp>
    </p:spTree>
    <p:extLst>
      <p:ext uri="{BB962C8B-B14F-4D97-AF65-F5344CB8AC3E}">
        <p14:creationId xmlns:p14="http://schemas.microsoft.com/office/powerpoint/2010/main" val="401358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Brief Background</a:t>
            </a:r>
            <a:endParaRPr lang="en-US" dirty="0"/>
          </a:p>
        </p:txBody>
      </p:sp>
      <p:sp>
        <p:nvSpPr>
          <p:cNvPr id="3" name="Content Placeholder 2"/>
          <p:cNvSpPr>
            <a:spLocks noGrp="1"/>
          </p:cNvSpPr>
          <p:nvPr>
            <p:ph idx="1"/>
          </p:nvPr>
        </p:nvSpPr>
        <p:spPr>
          <a:xfrm>
            <a:off x="228600" y="685800"/>
            <a:ext cx="8610600" cy="6024057"/>
          </a:xfrm>
        </p:spPr>
        <p:txBody>
          <a:bodyPr>
            <a:noAutofit/>
          </a:bodyPr>
          <a:lstStyle/>
          <a:p>
            <a:r>
              <a:rPr lang="en-US" sz="2300" dirty="0"/>
              <a:t>Seoul has been the capital of Korea for over 600 years.  Though nearly destroyed during the Korean War, it has been the center of South Korea’s economic and urban development.  Today nearly half of the entire population of South Korea lives in the Seoul metropolitan area.  Over the years, concerns were voiced about the location of the capital so near the North Korean border (within range of North Korean rockets), and the growing dominance of the city compared to other regions.  In 2002, President </a:t>
            </a:r>
            <a:r>
              <a:rPr lang="en-US" sz="2300" dirty="0" err="1"/>
              <a:t>Roh</a:t>
            </a:r>
            <a:r>
              <a:rPr lang="en-US" sz="2300" dirty="0"/>
              <a:t> Moo-</a:t>
            </a:r>
            <a:r>
              <a:rPr lang="en-US" sz="2300" dirty="0" err="1"/>
              <a:t>hyun</a:t>
            </a:r>
            <a:r>
              <a:rPr lang="en-US" sz="2300" dirty="0"/>
              <a:t> announced a plan to move the country’s capital from Seoul to the central provinces of </a:t>
            </a:r>
            <a:r>
              <a:rPr lang="en-US" sz="2300" dirty="0" err="1"/>
              <a:t>Chungcheong</a:t>
            </a:r>
            <a:r>
              <a:rPr lang="en-US" sz="2300" dirty="0"/>
              <a:t>.  As plans moved forward, the Constitutional Court ruled that the capital could not be moved from Seoul without a national referendum.  Eventually a new administrative center was built from scratch about 125 km south of Seoul.  Thirty six government agencies were scheduled to move to the new </a:t>
            </a:r>
            <a:r>
              <a:rPr lang="en-US" sz="2300" dirty="0" err="1"/>
              <a:t>Sejong</a:t>
            </a:r>
            <a:r>
              <a:rPr lang="en-US" sz="2300" dirty="0"/>
              <a:t> Metropolitan Autonomous City. It is anticipated that by 2030, the city will have up to 800,000 residents. </a:t>
            </a:r>
            <a:endParaRPr lang="en-US" sz="2300" dirty="0" smtClean="0"/>
          </a:p>
          <a:p>
            <a:r>
              <a:rPr lang="en-US" sz="2300" dirty="0" smtClean="0"/>
              <a:t>(</a:t>
            </a:r>
            <a:r>
              <a:rPr lang="en-US" sz="2300" dirty="0"/>
              <a:t>see </a:t>
            </a:r>
            <a:r>
              <a:rPr lang="en-US" sz="2300" dirty="0" err="1"/>
              <a:t>Sejong</a:t>
            </a:r>
            <a:r>
              <a:rPr lang="en-US" sz="2300" dirty="0"/>
              <a:t> </a:t>
            </a:r>
            <a:r>
              <a:rPr lang="en-US" sz="2300" dirty="0" err="1" smtClean="0"/>
              <a:t>Timline</a:t>
            </a:r>
            <a:r>
              <a:rPr lang="en-US" sz="2300" dirty="0" smtClean="0"/>
              <a:t>)</a:t>
            </a:r>
            <a:endParaRPr lang="en-US" sz="2300" dirty="0"/>
          </a:p>
        </p:txBody>
      </p:sp>
    </p:spTree>
    <p:extLst>
      <p:ext uri="{BB962C8B-B14F-4D97-AF65-F5344CB8AC3E}">
        <p14:creationId xmlns:p14="http://schemas.microsoft.com/office/powerpoint/2010/main" val="1232829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58206042"/>
              </p:ext>
            </p:extLst>
          </p:nvPr>
        </p:nvGraphicFramePr>
        <p:xfrm>
          <a:off x="1676400" y="-430324"/>
          <a:ext cx="5715000" cy="7396034"/>
        </p:xfrm>
        <a:graphic>
          <a:graphicData uri="http://schemas.openxmlformats.org/presentationml/2006/ole">
            <mc:AlternateContent xmlns:mc="http://schemas.openxmlformats.org/markup-compatibility/2006">
              <mc:Choice xmlns:v="urn:schemas-microsoft-com:vml" Requires="v">
                <p:oleObj spid="_x0000_s1033" name="Acrobat Document" r:id="rId3" imgW="5829103" imgH="7543564" progId="AcroExch.Document.11">
                  <p:embed/>
                </p:oleObj>
              </mc:Choice>
              <mc:Fallback>
                <p:oleObj name="Acrobat Document" r:id="rId3" imgW="5829103" imgH="7543564" progId="AcroExch.Document.11">
                  <p:embed/>
                  <p:pic>
                    <p:nvPicPr>
                      <p:cNvPr id="0" name=""/>
                      <p:cNvPicPr/>
                      <p:nvPr/>
                    </p:nvPicPr>
                    <p:blipFill>
                      <a:blip r:embed="rId4"/>
                      <a:stretch>
                        <a:fillRect/>
                      </a:stretch>
                    </p:blipFill>
                    <p:spPr>
                      <a:xfrm>
                        <a:off x="1676400" y="-430324"/>
                        <a:ext cx="5715000" cy="7396034"/>
                      </a:xfrm>
                      <a:prstGeom prst="rect">
                        <a:avLst/>
                      </a:prstGeom>
                    </p:spPr>
                  </p:pic>
                </p:oleObj>
              </mc:Fallback>
            </mc:AlternateContent>
          </a:graphicData>
        </a:graphic>
      </p:graphicFrame>
    </p:spTree>
    <p:extLst>
      <p:ext uri="{BB962C8B-B14F-4D97-AF65-F5344CB8AC3E}">
        <p14:creationId xmlns:p14="http://schemas.microsoft.com/office/powerpoint/2010/main" val="3513807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Atlas Guided Questions</a:t>
            </a:r>
            <a:endParaRPr lang="en-US" dirty="0"/>
          </a:p>
        </p:txBody>
      </p:sp>
      <p:sp>
        <p:nvSpPr>
          <p:cNvPr id="3" name="Content Placeholder 2"/>
          <p:cNvSpPr>
            <a:spLocks noGrp="1"/>
          </p:cNvSpPr>
          <p:nvPr>
            <p:ph idx="1"/>
          </p:nvPr>
        </p:nvSpPr>
        <p:spPr/>
        <p:txBody>
          <a:bodyPr>
            <a:normAutofit/>
          </a:bodyPr>
          <a:lstStyle/>
          <a:p>
            <a:r>
              <a:rPr lang="en-US" dirty="0" smtClean="0"/>
              <a:t>Reading Text</a:t>
            </a:r>
          </a:p>
          <a:p>
            <a:r>
              <a:rPr lang="en-US" dirty="0" smtClean="0"/>
              <a:t>Analyzing images</a:t>
            </a:r>
          </a:p>
          <a:p>
            <a:r>
              <a:rPr lang="en-US" dirty="0" smtClean="0"/>
              <a:t>Hypothesizing</a:t>
            </a:r>
            <a:endParaRPr lang="en-US" dirty="0"/>
          </a:p>
          <a:p>
            <a:endParaRPr lang="en-US" dirty="0"/>
          </a:p>
        </p:txBody>
      </p:sp>
    </p:spTree>
    <p:extLst>
      <p:ext uri="{BB962C8B-B14F-4D97-AF65-F5344CB8AC3E}">
        <p14:creationId xmlns:p14="http://schemas.microsoft.com/office/powerpoint/2010/main" val="2250291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692" t="10246" r="22924"/>
          <a:stretch/>
        </p:blipFill>
        <p:spPr bwMode="auto">
          <a:xfrm>
            <a:off x="1143000" y="-1"/>
            <a:ext cx="7010400" cy="6884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12268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Play Debate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Who are some stakeholders in developing a new administrative city?</a:t>
            </a:r>
          </a:p>
          <a:p>
            <a:pPr lvl="1"/>
            <a:r>
              <a:rPr lang="en-US" dirty="0"/>
              <a:t>President of South Korea</a:t>
            </a:r>
          </a:p>
          <a:p>
            <a:pPr lvl="1"/>
            <a:r>
              <a:rPr lang="en-US" dirty="0"/>
              <a:t>Urban planner</a:t>
            </a:r>
          </a:p>
          <a:p>
            <a:pPr lvl="1"/>
            <a:r>
              <a:rPr lang="en-US" dirty="0"/>
              <a:t>Architect</a:t>
            </a:r>
          </a:p>
          <a:p>
            <a:pPr lvl="1"/>
            <a:r>
              <a:rPr lang="en-US" dirty="0"/>
              <a:t>Transportation Manager</a:t>
            </a:r>
          </a:p>
          <a:p>
            <a:pPr lvl="1"/>
            <a:r>
              <a:rPr lang="en-US" dirty="0"/>
              <a:t>Worker or Minister of government agency moved to </a:t>
            </a:r>
            <a:r>
              <a:rPr lang="en-US" dirty="0" err="1"/>
              <a:t>Sejong</a:t>
            </a:r>
            <a:endParaRPr lang="en-US" dirty="0"/>
          </a:p>
          <a:p>
            <a:pPr lvl="1"/>
            <a:r>
              <a:rPr lang="en-US" dirty="0"/>
              <a:t>Worker or Minister of government agency that remained in Seoul</a:t>
            </a:r>
          </a:p>
          <a:p>
            <a:pPr lvl="1"/>
            <a:r>
              <a:rPr lang="en-US" dirty="0"/>
              <a:t>Sustainable energy company</a:t>
            </a:r>
          </a:p>
          <a:p>
            <a:pPr lvl="1"/>
            <a:r>
              <a:rPr lang="en-US" dirty="0"/>
              <a:t>Private business owner located in </a:t>
            </a:r>
            <a:r>
              <a:rPr lang="en-US" dirty="0" err="1"/>
              <a:t>Sejong</a:t>
            </a:r>
            <a:endParaRPr lang="en-US" dirty="0"/>
          </a:p>
          <a:p>
            <a:pPr lvl="1"/>
            <a:r>
              <a:rPr lang="en-US" dirty="0"/>
              <a:t>Public education teacher in </a:t>
            </a:r>
            <a:r>
              <a:rPr lang="en-US" dirty="0" err="1"/>
              <a:t>Sejong</a:t>
            </a:r>
            <a:endParaRPr lang="en-US" dirty="0"/>
          </a:p>
          <a:p>
            <a:pPr lvl="1"/>
            <a:r>
              <a:rPr lang="en-US" dirty="0"/>
              <a:t>Mayor of </a:t>
            </a:r>
            <a:r>
              <a:rPr lang="en-US" dirty="0" err="1"/>
              <a:t>Sejong</a:t>
            </a:r>
            <a:endParaRPr lang="en-US" dirty="0"/>
          </a:p>
          <a:p>
            <a:endParaRPr lang="en-US" dirty="0"/>
          </a:p>
        </p:txBody>
      </p:sp>
    </p:spTree>
    <p:extLst>
      <p:ext uri="{BB962C8B-B14F-4D97-AF65-F5344CB8AC3E}">
        <p14:creationId xmlns:p14="http://schemas.microsoft.com/office/powerpoint/2010/main" val="22296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
                                            <p:txEl>
                                              <p:pRg st="2" end="2"/>
                                            </p:tx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3">
                                            <p:txEl>
                                              <p:pRg st="3" end="3"/>
                                            </p:tx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1" dur="500"/>
                                        <p:tgtEl>
                                          <p:spTgt spid="3">
                                            <p:txEl>
                                              <p:pRg st="4" end="4"/>
                                            </p:tx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3">
                                            <p:txEl>
                                              <p:pRg st="5" end="5"/>
                                            </p:txEl>
                                          </p:spTgt>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1" dur="500"/>
                                        <p:tgtEl>
                                          <p:spTgt spid="3">
                                            <p:txEl>
                                              <p:pRg st="6" end="6"/>
                                            </p:tx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 calcmode="lin" valueType="num">
                                      <p:cBhvr>
                                        <p:cTn id="44"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6" dur="500"/>
                                        <p:tgtEl>
                                          <p:spTgt spid="3">
                                            <p:txEl>
                                              <p:pRg st="7" end="7"/>
                                            </p:txEl>
                                          </p:spTgt>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3">
                                            <p:txEl>
                                              <p:pRg st="8" end="8"/>
                                            </p:tx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p:cTn id="54"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56" dur="500"/>
                                        <p:tgtEl>
                                          <p:spTgt spid="3">
                                            <p:txEl>
                                              <p:pRg st="9" end="9"/>
                                            </p:txEl>
                                          </p:spTgt>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
                                            <p:txEl>
                                              <p:pRg st="10" end="10"/>
                                            </p:txEl>
                                          </p:spTgt>
                                        </p:tgtEl>
                                        <p:attrNameLst>
                                          <p:attrName>style.visibility</p:attrName>
                                        </p:attrNameLst>
                                      </p:cBhvr>
                                      <p:to>
                                        <p:strVal val="visible"/>
                                      </p:to>
                                    </p:set>
                                    <p:anim calcmode="lin" valueType="num">
                                      <p:cBhvr>
                                        <p:cTn id="59"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6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Position Question</a:t>
            </a:r>
            <a:endParaRPr lang="en-US" dirty="0"/>
          </a:p>
        </p:txBody>
      </p:sp>
      <p:sp>
        <p:nvSpPr>
          <p:cNvPr id="3" name="Content Placeholder 2"/>
          <p:cNvSpPr>
            <a:spLocks noGrp="1"/>
          </p:cNvSpPr>
          <p:nvPr>
            <p:ph idx="1"/>
          </p:nvPr>
        </p:nvSpPr>
        <p:spPr/>
        <p:txBody>
          <a:bodyPr/>
          <a:lstStyle/>
          <a:p>
            <a:r>
              <a:rPr lang="en-US" dirty="0"/>
              <a:t>Is the creation of </a:t>
            </a:r>
            <a:r>
              <a:rPr lang="en-US" dirty="0" err="1"/>
              <a:t>Sejong</a:t>
            </a:r>
            <a:r>
              <a:rPr lang="en-US" dirty="0"/>
              <a:t> </a:t>
            </a:r>
            <a:r>
              <a:rPr lang="en-US" dirty="0" err="1"/>
              <a:t>Metropolital</a:t>
            </a:r>
            <a:r>
              <a:rPr lang="en-US" dirty="0"/>
              <a:t> Autonomous City an effective regional development strategy? Why or why not?  </a:t>
            </a:r>
            <a:endParaRPr lang="en-US" dirty="0" smtClean="0"/>
          </a:p>
          <a:p>
            <a:r>
              <a:rPr lang="en-US" dirty="0" smtClean="0"/>
              <a:t>If </a:t>
            </a:r>
            <a:r>
              <a:rPr lang="en-US" dirty="0"/>
              <a:t>not, what would make the </a:t>
            </a:r>
            <a:r>
              <a:rPr lang="en-US" dirty="0" err="1"/>
              <a:t>Sejong</a:t>
            </a:r>
            <a:r>
              <a:rPr lang="en-US" dirty="0"/>
              <a:t> MAC more effective? </a:t>
            </a:r>
          </a:p>
        </p:txBody>
      </p:sp>
    </p:spTree>
    <p:extLst>
      <p:ext uri="{BB962C8B-B14F-4D97-AF65-F5344CB8AC3E}">
        <p14:creationId xmlns:p14="http://schemas.microsoft.com/office/powerpoint/2010/main" val="3238230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Reseach</a:t>
            </a:r>
            <a:endParaRPr lang="en-US" dirty="0"/>
          </a:p>
        </p:txBody>
      </p:sp>
      <p:sp>
        <p:nvSpPr>
          <p:cNvPr id="3" name="Content Placeholder 2"/>
          <p:cNvSpPr>
            <a:spLocks noGrp="1"/>
          </p:cNvSpPr>
          <p:nvPr>
            <p:ph idx="1"/>
          </p:nvPr>
        </p:nvSpPr>
        <p:spPr>
          <a:xfrm>
            <a:off x="457200" y="1600200"/>
            <a:ext cx="8229600" cy="5029200"/>
          </a:xfrm>
        </p:spPr>
        <p:txBody>
          <a:bodyPr>
            <a:normAutofit fontScale="40000" lnSpcReduction="20000"/>
          </a:bodyPr>
          <a:lstStyle/>
          <a:p>
            <a:r>
              <a:rPr lang="en-US" sz="4500" i="1" dirty="0"/>
              <a:t>Master Plan for the Public Administrative Town, Designed by the Team of </a:t>
            </a:r>
            <a:r>
              <a:rPr lang="en-US" sz="4500" i="1" dirty="0" err="1"/>
              <a:t>Balmori</a:t>
            </a:r>
            <a:r>
              <a:rPr lang="en-US" sz="4500" i="1" dirty="0"/>
              <a:t> Associates, H Architecture, and </a:t>
            </a:r>
            <a:r>
              <a:rPr lang="en-US" sz="4500" i="1" dirty="0" err="1"/>
              <a:t>Haeahn</a:t>
            </a:r>
            <a:r>
              <a:rPr lang="en-US" sz="4500" i="1" dirty="0"/>
              <a:t> Architecture</a:t>
            </a:r>
            <a:r>
              <a:rPr lang="en-US" sz="4500" dirty="0"/>
              <a:t> (</a:t>
            </a:r>
            <a:r>
              <a:rPr lang="en-US" sz="4500" u="sng" dirty="0">
                <a:hlinkClick r:id="rId2"/>
              </a:rPr>
              <a:t>http://www.architectmagazine.com/design/buildings/master-plan-for-the-public-administrative-town-designed-by-the-team-of-balmori-associates-h-architecture-and-haeahn-architecture_o</a:t>
            </a:r>
            <a:r>
              <a:rPr lang="en-US" sz="4500" dirty="0"/>
              <a:t>)</a:t>
            </a:r>
          </a:p>
          <a:p>
            <a:r>
              <a:rPr lang="en-US" sz="4500" i="1" dirty="0"/>
              <a:t>Civil servants seek to avoid </a:t>
            </a:r>
            <a:r>
              <a:rPr lang="en-US" sz="4500" i="1" dirty="0" err="1"/>
              <a:t>Sejong</a:t>
            </a:r>
            <a:r>
              <a:rPr lang="en-US" sz="4500" i="1" dirty="0"/>
              <a:t> City move</a:t>
            </a:r>
            <a:r>
              <a:rPr lang="en-US" sz="4500" dirty="0"/>
              <a:t> (http://www.koreaherald.com/view.php?ud=20111120000172)</a:t>
            </a:r>
          </a:p>
          <a:p>
            <a:r>
              <a:rPr lang="en-US" sz="4500" dirty="0"/>
              <a:t>Korea looks to balance its development (</a:t>
            </a:r>
            <a:r>
              <a:rPr lang="en-US" sz="4500" u="sng" dirty="0">
                <a:hlinkClick r:id="rId3"/>
              </a:rPr>
              <a:t>http://www.koreaherald.com/view.php?ud=20120702001192</a:t>
            </a:r>
            <a:r>
              <a:rPr lang="en-US" sz="4500" dirty="0"/>
              <a:t>)</a:t>
            </a:r>
          </a:p>
          <a:p>
            <a:r>
              <a:rPr lang="en-US" sz="4500" i="1" dirty="0"/>
              <a:t>[Editorial] Fighting inefficiency</a:t>
            </a:r>
            <a:r>
              <a:rPr lang="en-US" sz="4500" dirty="0"/>
              <a:t> (</a:t>
            </a:r>
            <a:r>
              <a:rPr lang="en-US" sz="4500" u="sng" dirty="0">
                <a:hlinkClick r:id="rId4"/>
              </a:rPr>
              <a:t>http://www.koreaherald.com/view.php?ud=20140819000402</a:t>
            </a:r>
            <a:r>
              <a:rPr lang="en-US" sz="4500" dirty="0"/>
              <a:t>)</a:t>
            </a:r>
          </a:p>
          <a:p>
            <a:r>
              <a:rPr lang="en-US" sz="4500" i="1" dirty="0" err="1"/>
              <a:t>Sejong</a:t>
            </a:r>
            <a:r>
              <a:rPr lang="en-US" sz="4500" i="1" dirty="0"/>
              <a:t> City boosts area’s land prices</a:t>
            </a:r>
            <a:r>
              <a:rPr lang="en-US" sz="4500" dirty="0"/>
              <a:t> (</a:t>
            </a:r>
            <a:r>
              <a:rPr lang="en-US" sz="4500" u="sng" dirty="0">
                <a:hlinkClick r:id="rId5"/>
              </a:rPr>
              <a:t>http://www.koreaherald.com/view.php?ud=20120701000271</a:t>
            </a:r>
            <a:r>
              <a:rPr lang="en-US" sz="4500" dirty="0"/>
              <a:t>)</a:t>
            </a:r>
          </a:p>
          <a:p>
            <a:r>
              <a:rPr lang="en-US" sz="4500" i="1" dirty="0" err="1"/>
              <a:t>Sejong</a:t>
            </a:r>
            <a:r>
              <a:rPr lang="en-US" sz="4500" i="1" dirty="0"/>
              <a:t> City readies a charm offensive</a:t>
            </a:r>
            <a:r>
              <a:rPr lang="en-US" sz="4500" dirty="0"/>
              <a:t> (</a:t>
            </a:r>
            <a:r>
              <a:rPr lang="en-US" sz="4500" u="sng" dirty="0">
                <a:hlinkClick r:id="rId6"/>
              </a:rPr>
              <a:t>http://www.koreaherald.com/view.php?ud=20120629000876</a:t>
            </a:r>
            <a:r>
              <a:rPr lang="en-US" sz="4500" dirty="0"/>
              <a:t>)</a:t>
            </a:r>
          </a:p>
          <a:p>
            <a:r>
              <a:rPr lang="en-US" sz="4500" i="1" dirty="0" err="1"/>
              <a:t>Sejong</a:t>
            </a:r>
            <a:r>
              <a:rPr lang="en-US" sz="4500" i="1" dirty="0"/>
              <a:t> City to open Sunday</a:t>
            </a:r>
            <a:r>
              <a:rPr lang="en-US" sz="4500" dirty="0"/>
              <a:t> (</a:t>
            </a:r>
            <a:r>
              <a:rPr lang="en-US" sz="4500" u="sng" dirty="0">
                <a:hlinkClick r:id="rId7"/>
              </a:rPr>
              <a:t>http://www.koreaherald.com/view.php?ud=20120628001115</a:t>
            </a:r>
            <a:r>
              <a:rPr lang="en-US" sz="4500" dirty="0"/>
              <a:t>)</a:t>
            </a:r>
          </a:p>
          <a:p>
            <a:r>
              <a:rPr lang="en-US" sz="4500" i="1" dirty="0"/>
              <a:t>South Korea: a model of development?</a:t>
            </a:r>
            <a:r>
              <a:rPr lang="en-US" sz="4500" dirty="0"/>
              <a:t> (</a:t>
            </a:r>
            <a:r>
              <a:rPr lang="en-US" sz="4500" u="sng" dirty="0">
                <a:hlinkClick r:id="rId8"/>
              </a:rPr>
              <a:t>http://www.theguardian.com/global-development/poverty-matters/2011/nov/28/south-korea-development-model</a:t>
            </a:r>
            <a:r>
              <a:rPr lang="en-US" sz="4500" dirty="0"/>
              <a:t>)</a:t>
            </a:r>
          </a:p>
          <a:p>
            <a:pPr marL="0" indent="0">
              <a:buNone/>
            </a:pPr>
            <a:endParaRPr lang="en-US" dirty="0"/>
          </a:p>
        </p:txBody>
      </p:sp>
    </p:spTree>
    <p:extLst>
      <p:ext uri="{BB962C8B-B14F-4D97-AF65-F5344CB8AC3E}">
        <p14:creationId xmlns:p14="http://schemas.microsoft.com/office/powerpoint/2010/main" val="1953192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a:t>
            </a:r>
            <a:endParaRPr lang="en-US" dirty="0"/>
          </a:p>
        </p:txBody>
      </p:sp>
      <p:sp>
        <p:nvSpPr>
          <p:cNvPr id="3" name="Content Placeholder 2"/>
          <p:cNvSpPr>
            <a:spLocks noGrp="1"/>
          </p:cNvSpPr>
          <p:nvPr>
            <p:ph idx="1"/>
          </p:nvPr>
        </p:nvSpPr>
        <p:spPr/>
        <p:txBody>
          <a:bodyPr/>
          <a:lstStyle/>
          <a:p>
            <a:r>
              <a:rPr lang="en-US" dirty="0" smtClean="0"/>
              <a:t>4 minute presentation per stakeholder group</a:t>
            </a:r>
          </a:p>
          <a:p>
            <a:r>
              <a:rPr lang="en-US" dirty="0" smtClean="0"/>
              <a:t>Questions from class</a:t>
            </a:r>
          </a:p>
          <a:p>
            <a:r>
              <a:rPr lang="en-US" dirty="0" smtClean="0"/>
              <a:t>1 minute summary</a:t>
            </a:r>
          </a:p>
          <a:p>
            <a:r>
              <a:rPr lang="en-US" dirty="0" smtClean="0"/>
              <a:t>Must include at least 3 vocabulary terms in presentation</a:t>
            </a:r>
            <a:endParaRPr lang="en-US" dirty="0"/>
          </a:p>
        </p:txBody>
      </p:sp>
    </p:spTree>
    <p:extLst>
      <p:ext uri="{BB962C8B-B14F-4D97-AF65-F5344CB8AC3E}">
        <p14:creationId xmlns:p14="http://schemas.microsoft.com/office/powerpoint/2010/main" val="1503824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Discussion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What were some of the planning and design issues related to </a:t>
            </a:r>
            <a:r>
              <a:rPr lang="en-US" dirty="0" err="1"/>
              <a:t>Sejong</a:t>
            </a:r>
            <a:r>
              <a:rPr lang="en-US" dirty="0"/>
              <a:t>?</a:t>
            </a:r>
          </a:p>
          <a:p>
            <a:r>
              <a:rPr lang="en-US" dirty="0"/>
              <a:t>How did the built landscape and social space of </a:t>
            </a:r>
            <a:r>
              <a:rPr lang="en-US" dirty="0" err="1"/>
              <a:t>Sejong</a:t>
            </a:r>
            <a:r>
              <a:rPr lang="en-US" dirty="0"/>
              <a:t> reflect the attitudes and values of South Korea? </a:t>
            </a:r>
          </a:p>
          <a:p>
            <a:r>
              <a:rPr lang="en-US" dirty="0"/>
              <a:t>Do you think that the sustainable design initiatives like walkable mixed-use commercial and residential areas and smart-growth policies in </a:t>
            </a:r>
            <a:r>
              <a:rPr lang="en-US" dirty="0" err="1"/>
              <a:t>Sejong</a:t>
            </a:r>
            <a:r>
              <a:rPr lang="en-US" dirty="0"/>
              <a:t> will result in “happy” communities?</a:t>
            </a:r>
          </a:p>
          <a:p>
            <a:r>
              <a:rPr lang="en-US" dirty="0"/>
              <a:t>In the long run, do you think </a:t>
            </a:r>
            <a:r>
              <a:rPr lang="en-US" dirty="0" err="1"/>
              <a:t>Sejong</a:t>
            </a:r>
            <a:r>
              <a:rPr lang="en-US" dirty="0"/>
              <a:t> will be effective in the regional development of Korea?</a:t>
            </a:r>
          </a:p>
          <a:p>
            <a:endParaRPr lang="en-US" dirty="0"/>
          </a:p>
        </p:txBody>
      </p:sp>
    </p:spTree>
    <p:extLst>
      <p:ext uri="{BB962C8B-B14F-4D97-AF65-F5344CB8AC3E}">
        <p14:creationId xmlns:p14="http://schemas.microsoft.com/office/powerpoint/2010/main" val="13893916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a:t>
            </a:r>
            <a:endParaRPr lang="en-US" dirty="0"/>
          </a:p>
        </p:txBody>
      </p:sp>
      <p:sp>
        <p:nvSpPr>
          <p:cNvPr id="3" name="Content Placeholder 2"/>
          <p:cNvSpPr>
            <a:spLocks noGrp="1"/>
          </p:cNvSpPr>
          <p:nvPr>
            <p:ph idx="1"/>
          </p:nvPr>
        </p:nvSpPr>
        <p:spPr/>
        <p:txBody>
          <a:bodyPr/>
          <a:lstStyle/>
          <a:p>
            <a:r>
              <a:rPr lang="en-US" dirty="0"/>
              <a:t>Have students compare and contrast what they have learned about </a:t>
            </a:r>
            <a:r>
              <a:rPr lang="en-US" dirty="0" err="1"/>
              <a:t>Sejong</a:t>
            </a:r>
            <a:r>
              <a:rPr lang="en-US" dirty="0"/>
              <a:t> compared to other new capital </a:t>
            </a:r>
            <a:r>
              <a:rPr lang="en-US" dirty="0" smtClean="0"/>
              <a:t>cities: </a:t>
            </a:r>
          </a:p>
          <a:p>
            <a:r>
              <a:rPr lang="en-US" dirty="0" smtClean="0"/>
              <a:t>Brasilia</a:t>
            </a:r>
            <a:r>
              <a:rPr lang="en-US" dirty="0"/>
              <a:t>, </a:t>
            </a:r>
            <a:r>
              <a:rPr lang="en-US" dirty="0" smtClean="0"/>
              <a:t>Brazil </a:t>
            </a:r>
          </a:p>
          <a:p>
            <a:r>
              <a:rPr lang="en-US" dirty="0" smtClean="0"/>
              <a:t>Canberra</a:t>
            </a:r>
            <a:r>
              <a:rPr lang="en-US" dirty="0"/>
              <a:t>, </a:t>
            </a:r>
            <a:r>
              <a:rPr lang="en-US" dirty="0" smtClean="0"/>
              <a:t>Australia  </a:t>
            </a:r>
          </a:p>
          <a:p>
            <a:r>
              <a:rPr lang="en-US" dirty="0" smtClean="0"/>
              <a:t>Naypyidaw</a:t>
            </a:r>
            <a:r>
              <a:rPr lang="en-US" dirty="0"/>
              <a:t>, Burma (Myanmar</a:t>
            </a:r>
            <a:r>
              <a:rPr lang="en-US" dirty="0" smtClean="0"/>
              <a:t>)</a:t>
            </a:r>
          </a:p>
          <a:p>
            <a:r>
              <a:rPr lang="en-US" dirty="0" smtClean="0"/>
              <a:t>Abuja</a:t>
            </a:r>
            <a:r>
              <a:rPr lang="en-US" dirty="0"/>
              <a:t>, </a:t>
            </a:r>
            <a:r>
              <a:rPr lang="en-US" dirty="0" smtClean="0"/>
              <a:t>Nigeria </a:t>
            </a:r>
          </a:p>
          <a:p>
            <a:r>
              <a:rPr lang="en-US" dirty="0" smtClean="0"/>
              <a:t>Astana</a:t>
            </a:r>
            <a:r>
              <a:rPr lang="en-US" dirty="0"/>
              <a:t>, </a:t>
            </a:r>
            <a:r>
              <a:rPr lang="en-US" dirty="0" err="1" smtClean="0"/>
              <a:t>Kazakstan</a:t>
            </a:r>
            <a:endParaRPr lang="en-US" dirty="0"/>
          </a:p>
        </p:txBody>
      </p:sp>
    </p:spTree>
    <p:extLst>
      <p:ext uri="{BB962C8B-B14F-4D97-AF65-F5344CB8AC3E}">
        <p14:creationId xmlns:p14="http://schemas.microsoft.com/office/powerpoint/2010/main" val="1075685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80B2A3F9-42F0-4244-B0C2-808C9367249F}">
  <ds:schemaRefs>
    <ds:schemaRef ds:uri="ESRI.ArcGIS.Mapping.OfficeIntegration.PowerPointInfo"/>
  </ds:schemaRefs>
</ds:datastoreItem>
</file>

<file path=customXml/itemProps2.xml><?xml version="1.0" encoding="utf-8"?>
<ds:datastoreItem xmlns:ds="http://schemas.openxmlformats.org/officeDocument/2006/customXml" ds:itemID="{61B36998-62E6-4BF2-BA4D-5B493BD10418}">
  <ds:schemaRefs>
    <ds:schemaRef ds:uri="ESRI.ArcGIS.Mapping.OfficeIntegration.PowerPointInfo"/>
  </ds:schemaRefs>
</ds:datastoreItem>
</file>

<file path=customXml/itemProps3.xml><?xml version="1.0" encoding="utf-8"?>
<ds:datastoreItem xmlns:ds="http://schemas.openxmlformats.org/officeDocument/2006/customXml" ds:itemID="{E60E57C9-A136-4CF1-9949-910F6D9C4857}">
  <ds:schemaRefs>
    <ds:schemaRef ds:uri="ESRI.ArcGIS.Mapping.OfficeIntegration.PowerPointInfo"/>
  </ds:schemaRefs>
</ds:datastoreItem>
</file>

<file path=customXml/itemProps4.xml><?xml version="1.0" encoding="utf-8"?>
<ds:datastoreItem xmlns:ds="http://schemas.openxmlformats.org/officeDocument/2006/customXml" ds:itemID="{3B8D1FCC-CB48-417A-9517-6CC65D57B63A}">
  <ds:schemaRefs>
    <ds:schemaRef ds:uri="ESRI.ArcGIS.Mapping.OfficeIntegration.PowerPointInfo"/>
  </ds:schemaRefs>
</ds:datastoreItem>
</file>

<file path=customXml/itemProps5.xml><?xml version="1.0" encoding="utf-8"?>
<ds:datastoreItem xmlns:ds="http://schemas.openxmlformats.org/officeDocument/2006/customXml" ds:itemID="{9F9BCF58-C967-402B-B6D5-D371B2E0D573}">
  <ds:schemaRefs>
    <ds:schemaRef ds:uri="ESRI.ArcGIS.Mapping.OfficeIntegration.PowerPointInfo"/>
  </ds:schemaRefs>
</ds:datastoreItem>
</file>

<file path=customXml/itemProps6.xml><?xml version="1.0" encoding="utf-8"?>
<ds:datastoreItem xmlns:ds="http://schemas.openxmlformats.org/officeDocument/2006/customXml" ds:itemID="{6E778669-A77C-43C4-8DAC-232B226CA3B6}">
  <ds:schemaRefs>
    <ds:schemaRef ds:uri="ESRI.ArcGIS.Mapping.OfficeIntegration.PowerPointInfo"/>
  </ds:schemaRefs>
</ds:datastoreItem>
</file>

<file path=customXml/itemProps7.xml><?xml version="1.0" encoding="utf-8"?>
<ds:datastoreItem xmlns:ds="http://schemas.openxmlformats.org/officeDocument/2006/customXml" ds:itemID="{E8F79C07-36FE-4E81-9C43-8FF73B9E6ABC}">
  <ds:schemaRefs>
    <ds:schemaRef ds:uri="ESRI.ArcGIS.Mapping.OfficeIntegration.PowerPointInfo"/>
  </ds:schemaRefs>
</ds:datastoreItem>
</file>

<file path=customXml/itemProps8.xml><?xml version="1.0" encoding="utf-8"?>
<ds:datastoreItem xmlns:ds="http://schemas.openxmlformats.org/officeDocument/2006/customXml" ds:itemID="{7F43F781-4A76-447B-9827-E031AAA22B7D}">
  <ds:schemaRefs>
    <ds:schemaRef ds:uri="ESRI.ArcGIS.Mapping.OfficeIntegration.PowerPointInfo"/>
  </ds:schemaRefs>
</ds:datastoreItem>
</file>

<file path=customXml/itemProps9.xml><?xml version="1.0" encoding="utf-8"?>
<ds:datastoreItem xmlns:ds="http://schemas.openxmlformats.org/officeDocument/2006/customXml" ds:itemID="{C8119490-9861-420C-B870-719AC0D9C51A}">
  <ds:schemaRefs>
    <ds:schemaRef ds:uri="ESRI.ArcGIS.Mapping.OfficeIntegration.PowerPointInfo"/>
  </ds:schemaRefs>
</ds:datastoreItem>
</file>

<file path=customXml/itemProps10.xml><?xml version="1.0" encoding="utf-8"?>
<ds:datastoreItem xmlns:ds="http://schemas.openxmlformats.org/officeDocument/2006/customXml" ds:itemID="{5C646F82-1A2C-4169-82D6-2999FFBA6DB0}">
  <ds:schemaRefs>
    <ds:schemaRef ds:uri="ESRI.ArcGIS.Mapping.OfficeIntegration.PowerPointInfo"/>
  </ds:schemaRefs>
</ds:datastoreItem>
</file>

<file path=customXml/itemProps11.xml><?xml version="1.0" encoding="utf-8"?>
<ds:datastoreItem xmlns:ds="http://schemas.openxmlformats.org/officeDocument/2006/customXml" ds:itemID="{DA5F8323-F41B-42BB-A91E-9C57100B530A}">
  <ds:schemaRefs>
    <ds:schemaRef ds:uri="ESRI.ArcGIS.Mapping.OfficeIntegration.PowerPointInfo"/>
  </ds:schemaRefs>
</ds:datastoreItem>
</file>

<file path=customXml/itemProps12.xml><?xml version="1.0" encoding="utf-8"?>
<ds:datastoreItem xmlns:ds="http://schemas.openxmlformats.org/officeDocument/2006/customXml" ds:itemID="{9C883140-904F-43F7-8EAF-59C8F250E6D0}">
  <ds:schemaRefs>
    <ds:schemaRef ds:uri="ESRI.ArcGIS.Mapping.OfficeIntegration.PowerPointInfo"/>
  </ds:schemaRefs>
</ds:datastoreItem>
</file>

<file path=customXml/itemProps13.xml><?xml version="1.0" encoding="utf-8"?>
<ds:datastoreItem xmlns:ds="http://schemas.openxmlformats.org/officeDocument/2006/customXml" ds:itemID="{2D91BFAD-5CF8-4D5C-8D36-0FF6A9F10AB4}">
  <ds:schemaRefs>
    <ds:schemaRef ds:uri="ESRI.ArcGIS.Mapping.OfficeIntegration.PowerPointInfo"/>
  </ds:schemaRefs>
</ds:datastoreItem>
</file>

<file path=customXml/itemProps14.xml><?xml version="1.0" encoding="utf-8"?>
<ds:datastoreItem xmlns:ds="http://schemas.openxmlformats.org/officeDocument/2006/customXml" ds:itemID="{41F5598D-0EE7-4A07-85B4-9B0A4D9CE9C9}">
  <ds:schemaRefs>
    <ds:schemaRef ds:uri="ESRI.ArcGIS.Mapping.OfficeIntegration.PowerPointInfo"/>
  </ds:schemaRefs>
</ds:datastoreItem>
</file>

<file path=customXml/itemProps15.xml><?xml version="1.0" encoding="utf-8"?>
<ds:datastoreItem xmlns:ds="http://schemas.openxmlformats.org/officeDocument/2006/customXml" ds:itemID="{CAF7B0F5-3E30-4C32-B630-CB7CF73877C3}">
  <ds:schemaRefs>
    <ds:schemaRef ds:uri="ESRI.ArcGIS.Mapping.OfficeIntegration.PowerPointInfo"/>
  </ds:schemaRefs>
</ds:datastoreItem>
</file>

<file path=customXml/itemProps16.xml><?xml version="1.0" encoding="utf-8"?>
<ds:datastoreItem xmlns:ds="http://schemas.openxmlformats.org/officeDocument/2006/customXml" ds:itemID="{30DBCC81-0C28-43E9-BA7A-D3977D1C38D3}">
  <ds:schemaRefs>
    <ds:schemaRef ds:uri="ESRI.ArcGIS.Mapping.OfficeIntegration.PowerPointInfo"/>
  </ds:schemaRefs>
</ds:datastoreItem>
</file>

<file path=customXml/itemProps17.xml><?xml version="1.0" encoding="utf-8"?>
<ds:datastoreItem xmlns:ds="http://schemas.openxmlformats.org/officeDocument/2006/customXml" ds:itemID="{63FC85D6-01BE-4DFE-838D-BC3403D7F3BB}">
  <ds:schemaRefs>
    <ds:schemaRef ds:uri="ESRI.ArcGIS.Mapping.OfficeIntegration.PowerPointInfo"/>
  </ds:schemaRefs>
</ds:datastoreItem>
</file>

<file path=customXml/itemProps18.xml><?xml version="1.0" encoding="utf-8"?>
<ds:datastoreItem xmlns:ds="http://schemas.openxmlformats.org/officeDocument/2006/customXml" ds:itemID="{B8848473-B7B3-43E3-A10E-E3046B4CC865}">
  <ds:schemaRefs>
    <ds:schemaRef ds:uri="ESRI.ArcGIS.Mapping.OfficeIntegration.PowerPointInfo"/>
  </ds:schemaRefs>
</ds:datastoreItem>
</file>

<file path=customXml/itemProps19.xml><?xml version="1.0" encoding="utf-8"?>
<ds:datastoreItem xmlns:ds="http://schemas.openxmlformats.org/officeDocument/2006/customXml" ds:itemID="{2D572D3D-8B7B-4E49-B1B5-C256D30CBF8C}">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otalTime>11666</TotalTime>
  <Words>1569</Words>
  <Application>Microsoft Office PowerPoint</Application>
  <PresentationFormat>On-screen Show (4:3)</PresentationFormat>
  <Paragraphs>138</Paragraphs>
  <Slides>23</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Acrobat Document</vt:lpstr>
      <vt:lpstr>THE NATIONAL ATLAS OF KOREA</vt:lpstr>
      <vt:lpstr>Why Use the National Atlas of Korea?</vt:lpstr>
      <vt:lpstr>Why Use the National Atlas of Korea?</vt:lpstr>
      <vt:lpstr>Maps</vt:lpstr>
      <vt:lpstr>Graphs</vt:lpstr>
      <vt:lpstr>Photographs</vt:lpstr>
      <vt:lpstr>Charts</vt:lpstr>
      <vt:lpstr>Why Use the National Atlas of Korea?</vt:lpstr>
      <vt:lpstr>AP Human Geography and National Atlas of Korea Correlation</vt:lpstr>
      <vt:lpstr>Sample lesson plan using the Atlasn Using the National Atlas</vt:lpstr>
      <vt:lpstr>Learning Outcomes</vt:lpstr>
      <vt:lpstr>Vocabulary</vt:lpstr>
      <vt:lpstr>Brainstorm</vt:lpstr>
      <vt:lpstr>Brief Background</vt:lpstr>
      <vt:lpstr>PowerPoint Presentation</vt:lpstr>
      <vt:lpstr>Atlas Guided Questions</vt:lpstr>
      <vt:lpstr>PowerPoint Presentation</vt:lpstr>
      <vt:lpstr>Role Play Debate</vt:lpstr>
      <vt:lpstr>Position Question</vt:lpstr>
      <vt:lpstr>Reseach</vt:lpstr>
      <vt:lpstr>Presentation</vt:lpstr>
      <vt:lpstr>Summary Discussion</vt:lpstr>
      <vt:lpstr>Extension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44</cp:revision>
  <dcterms:created xsi:type="dcterms:W3CDTF">2015-07-15T17:20:35Z</dcterms:created>
  <dcterms:modified xsi:type="dcterms:W3CDTF">2015-09-14T04:46:55Z</dcterms:modified>
</cp:coreProperties>
</file>