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62" r:id="rId2"/>
    <p:sldId id="288" r:id="rId3"/>
    <p:sldId id="314" r:id="rId4"/>
    <p:sldId id="300" r:id="rId5"/>
    <p:sldId id="301" r:id="rId6"/>
    <p:sldId id="302" r:id="rId7"/>
    <p:sldId id="303" r:id="rId8"/>
    <p:sldId id="311" r:id="rId9"/>
    <p:sldId id="313" r:id="rId10"/>
    <p:sldId id="308" r:id="rId11"/>
    <p:sldId id="312" r:id="rId12"/>
    <p:sldId id="309" r:id="rId13"/>
    <p:sldId id="310" r:id="rId14"/>
    <p:sldId id="315" r:id="rId15"/>
    <p:sldId id="322" r:id="rId16"/>
    <p:sldId id="323" r:id="rId17"/>
    <p:sldId id="316" r:id="rId18"/>
    <p:sldId id="317" r:id="rId19"/>
    <p:sldId id="324" r:id="rId20"/>
    <p:sldId id="325" r:id="rId21"/>
    <p:sldId id="304" r:id="rId22"/>
    <p:sldId id="326" r:id="rId23"/>
    <p:sldId id="327" r:id="rId24"/>
    <p:sldId id="328" r:id="rId25"/>
    <p:sldId id="329" r:id="rId26"/>
    <p:sldId id="305" r:id="rId27"/>
    <p:sldId id="330" r:id="rId28"/>
    <p:sldId id="331" r:id="rId29"/>
    <p:sldId id="307" r:id="rId30"/>
    <p:sldId id="318" r:id="rId31"/>
    <p:sldId id="296" r:id="rId32"/>
    <p:sldId id="332"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BD6"/>
    <a:srgbClr val="FF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3" autoAdjust="0"/>
    <p:restoredTop sz="94624" autoAdjust="0"/>
  </p:normalViewPr>
  <p:slideViewPr>
    <p:cSldViewPr>
      <p:cViewPr>
        <p:scale>
          <a:sx n="70" d="100"/>
          <a:sy n="70" d="100"/>
        </p:scale>
        <p:origin x="-264"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13EC51-BE86-4BE0-8B6D-2DE0C8FC5E6F}" type="datetimeFigureOut">
              <a:rPr lang="en-US" smtClean="0"/>
              <a:pPr/>
              <a:t>8/7/2015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FC7BFA-F9DC-402F-9721-B8FDADDFF60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wanted to briefly go through this part about N Korea first before concentrating on the rest of the Atlas</a:t>
            </a:r>
            <a:r>
              <a:rPr lang="en-US" baseline="0" dirty="0" smtClean="0"/>
              <a:t> that has much more data for South Korea.</a:t>
            </a:r>
            <a:endParaRPr lang="en-US" dirty="0"/>
          </a:p>
        </p:txBody>
      </p:sp>
      <p:sp>
        <p:nvSpPr>
          <p:cNvPr id="4" name="Slide Number Placeholder 3"/>
          <p:cNvSpPr>
            <a:spLocks noGrp="1"/>
          </p:cNvSpPr>
          <p:nvPr>
            <p:ph type="sldNum" sz="quarter" idx="10"/>
          </p:nvPr>
        </p:nvSpPr>
        <p:spPr/>
        <p:txBody>
          <a:bodyPr/>
          <a:lstStyle/>
          <a:p>
            <a:fld id="{98FC7BFA-F9DC-402F-9721-B8FDADDFF60A}"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F57EF9E-961D-46E1-9DFD-ED5DEB254E62}" type="datetimeFigureOut">
              <a:rPr lang="en-US" smtClean="0"/>
              <a:pPr/>
              <a:t>8/7/2015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6D5042-AF21-4590-A778-D4DD81EA2D2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57EF9E-961D-46E1-9DFD-ED5DEB254E62}" type="datetimeFigureOut">
              <a:rPr lang="en-US" smtClean="0"/>
              <a:pPr/>
              <a:t>8/7/2015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6D5042-AF21-4590-A778-D4DD81EA2D2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57EF9E-961D-46E1-9DFD-ED5DEB254E62}" type="datetimeFigureOut">
              <a:rPr lang="en-US" smtClean="0"/>
              <a:pPr/>
              <a:t>8/7/2015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6D5042-AF21-4590-A778-D4DD81EA2D2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57EF9E-961D-46E1-9DFD-ED5DEB254E62}" type="datetimeFigureOut">
              <a:rPr lang="en-US" smtClean="0"/>
              <a:pPr/>
              <a:t>8/7/2015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6D5042-AF21-4590-A778-D4DD81EA2D2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F57EF9E-961D-46E1-9DFD-ED5DEB254E62}" type="datetimeFigureOut">
              <a:rPr lang="en-US" smtClean="0"/>
              <a:pPr/>
              <a:t>8/7/2015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6D5042-AF21-4590-A778-D4DD81EA2D2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F57EF9E-961D-46E1-9DFD-ED5DEB254E62}" type="datetimeFigureOut">
              <a:rPr lang="en-US" smtClean="0"/>
              <a:pPr/>
              <a:t>8/7/2015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6D5042-AF21-4590-A778-D4DD81EA2D2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57EF9E-961D-46E1-9DFD-ED5DEB254E62}" type="datetimeFigureOut">
              <a:rPr lang="en-US" smtClean="0"/>
              <a:pPr/>
              <a:t>8/7/2015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6D5042-AF21-4590-A778-D4DD81EA2D2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57EF9E-961D-46E1-9DFD-ED5DEB254E62}" type="datetimeFigureOut">
              <a:rPr lang="en-US" smtClean="0"/>
              <a:pPr/>
              <a:t>8/7/2015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6D5042-AF21-4590-A778-D4DD81EA2D2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57EF9E-961D-46E1-9DFD-ED5DEB254E62}" type="datetimeFigureOut">
              <a:rPr lang="en-US" smtClean="0"/>
              <a:pPr/>
              <a:t>8/7/2015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6D5042-AF21-4590-A778-D4DD81EA2D2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57EF9E-961D-46E1-9DFD-ED5DEB254E62}" type="datetimeFigureOut">
              <a:rPr lang="en-US" smtClean="0"/>
              <a:pPr/>
              <a:t>8/7/2015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6D5042-AF21-4590-A778-D4DD81EA2D2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57EF9E-961D-46E1-9DFD-ED5DEB254E62}" type="datetimeFigureOut">
              <a:rPr lang="en-US" smtClean="0"/>
              <a:pPr/>
              <a:t>8/7/2015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6D5042-AF21-4590-A778-D4DD81EA2D2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alpha val="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57EF9E-961D-46E1-9DFD-ED5DEB254E62}" type="datetimeFigureOut">
              <a:rPr lang="en-US" smtClean="0"/>
              <a:pPr/>
              <a:t>8/7/2015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6D5042-AF21-4590-A778-D4DD81EA2D2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http://nationalatlas.ngii.go.k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8" name="TextBox 7"/>
          <p:cNvSpPr txBox="1"/>
          <p:nvPr/>
        </p:nvSpPr>
        <p:spPr>
          <a:xfrm>
            <a:off x="838200" y="762000"/>
            <a:ext cx="7010400" cy="1323439"/>
          </a:xfrm>
          <a:prstGeom prst="rect">
            <a:avLst/>
          </a:prstGeom>
          <a:noFill/>
        </p:spPr>
        <p:txBody>
          <a:bodyPr wrap="square" rtlCol="0">
            <a:spAutoFit/>
          </a:bodyPr>
          <a:lstStyle/>
          <a:p>
            <a:r>
              <a:rPr lang="en-US" sz="4000" b="1" i="1" dirty="0" smtClean="0">
                <a:solidFill>
                  <a:schemeClr val="accent6">
                    <a:lumMod val="50000"/>
                  </a:schemeClr>
                </a:solidFill>
                <a:latin typeface="Palatino Linotype" pitchFamily="18" charset="0"/>
              </a:rPr>
              <a:t>The National Atlas of Korea:</a:t>
            </a:r>
          </a:p>
          <a:p>
            <a:r>
              <a:rPr lang="en-US" sz="4000" b="1" i="1" dirty="0" smtClean="0">
                <a:solidFill>
                  <a:schemeClr val="accent6">
                    <a:lumMod val="50000"/>
                  </a:schemeClr>
                </a:solidFill>
                <a:latin typeface="Palatino Linotype" pitchFamily="18" charset="0"/>
              </a:rPr>
              <a:t>Broad Resources for Content</a:t>
            </a:r>
            <a:endParaRPr lang="en-US" sz="4000" b="1" i="1" dirty="0">
              <a:solidFill>
                <a:schemeClr val="accent6">
                  <a:lumMod val="50000"/>
                </a:schemeClr>
              </a:solidFill>
              <a:latin typeface="Palatino Linotype" pitchFamily="18" charset="0"/>
            </a:endParaRPr>
          </a:p>
        </p:txBody>
      </p:sp>
      <p:sp>
        <p:nvSpPr>
          <p:cNvPr id="9" name="TextBox 8"/>
          <p:cNvSpPr txBox="1"/>
          <p:nvPr/>
        </p:nvSpPr>
        <p:spPr>
          <a:xfrm>
            <a:off x="1676400" y="2514600"/>
            <a:ext cx="6858000" cy="3416320"/>
          </a:xfrm>
          <a:prstGeom prst="rect">
            <a:avLst/>
          </a:prstGeom>
          <a:noFill/>
        </p:spPr>
        <p:txBody>
          <a:bodyPr wrap="square" rtlCol="0">
            <a:spAutoFit/>
          </a:bodyPr>
          <a:lstStyle/>
          <a:p>
            <a:r>
              <a:rPr lang="en-US" sz="2400" i="1" dirty="0" smtClean="0">
                <a:solidFill>
                  <a:schemeClr val="accent6">
                    <a:lumMod val="50000"/>
                  </a:schemeClr>
                </a:solidFill>
                <a:latin typeface="Palatino Linotype" pitchFamily="18" charset="0"/>
              </a:rPr>
              <a:t>Presenters: </a:t>
            </a:r>
          </a:p>
          <a:p>
            <a:r>
              <a:rPr lang="en-US" sz="2400" i="1" dirty="0" smtClean="0">
                <a:solidFill>
                  <a:schemeClr val="accent6">
                    <a:lumMod val="50000"/>
                  </a:schemeClr>
                </a:solidFill>
                <a:latin typeface="Palatino Linotype" pitchFamily="18" charset="0"/>
              </a:rPr>
              <a:t>Gregory Chu, Univ. of Wisconsin-La Crosse</a:t>
            </a:r>
          </a:p>
          <a:p>
            <a:r>
              <a:rPr lang="en-US" sz="2400" i="1" dirty="0" smtClean="0">
                <a:solidFill>
                  <a:schemeClr val="accent6">
                    <a:lumMod val="50000"/>
                  </a:schemeClr>
                </a:solidFill>
                <a:latin typeface="Palatino Linotype" pitchFamily="18" charset="0"/>
              </a:rPr>
              <a:t>Doug Andersen, Oak Canyon Jr. High School,    	Linden, Utah</a:t>
            </a:r>
          </a:p>
          <a:p>
            <a:r>
              <a:rPr lang="en-US" sz="2400" i="1" dirty="0" smtClean="0">
                <a:solidFill>
                  <a:schemeClr val="accent6">
                    <a:lumMod val="50000"/>
                  </a:schemeClr>
                </a:solidFill>
                <a:latin typeface="Palatino Linotype" pitchFamily="18" charset="0"/>
              </a:rPr>
              <a:t>Kelly Swanson, St. Paul Johnson Sr. High School, 	St. Paul, MN</a:t>
            </a:r>
          </a:p>
          <a:p>
            <a:endParaRPr lang="en-US" sz="2400" i="1" dirty="0">
              <a:solidFill>
                <a:schemeClr val="accent6">
                  <a:lumMod val="50000"/>
                </a:schemeClr>
              </a:solidFill>
              <a:latin typeface="Palatino Linotype" pitchFamily="18" charset="0"/>
            </a:endParaRPr>
          </a:p>
          <a:p>
            <a:r>
              <a:rPr lang="en-US" sz="2400" i="1" dirty="0" smtClean="0">
                <a:solidFill>
                  <a:schemeClr val="accent6">
                    <a:lumMod val="50000"/>
                  </a:schemeClr>
                </a:solidFill>
                <a:latin typeface="Palatino Linotype" pitchFamily="18" charset="0"/>
              </a:rPr>
              <a:t>NCGE Conference, August 5-10, 2015, Washington, D.C.</a:t>
            </a:r>
            <a:endParaRPr lang="en-US" sz="2400" i="1" dirty="0">
              <a:solidFill>
                <a:schemeClr val="accent6">
                  <a:lumMod val="50000"/>
                </a:schemeClr>
              </a:solidFill>
              <a:latin typeface="Palatino Linotype"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838200" y="685800"/>
            <a:ext cx="7696200" cy="5509200"/>
          </a:xfrm>
          <a:prstGeom prst="rect">
            <a:avLst/>
          </a:prstGeom>
        </p:spPr>
        <p:txBody>
          <a:bodyPr wrap="square">
            <a:spAutoFit/>
          </a:bodyPr>
          <a:lstStyle/>
          <a:p>
            <a:pPr algn="ctr"/>
            <a:r>
              <a:rPr lang="en-US" sz="3200" dirty="0" smtClean="0">
                <a:solidFill>
                  <a:schemeClr val="accent6">
                    <a:lumMod val="50000"/>
                  </a:schemeClr>
                </a:solidFill>
              </a:rPr>
              <a:t>Abstract</a:t>
            </a:r>
          </a:p>
          <a:p>
            <a:endParaRPr lang="en-US" sz="3200" dirty="0" smtClean="0">
              <a:solidFill>
                <a:schemeClr val="accent6">
                  <a:lumMod val="50000"/>
                </a:schemeClr>
              </a:solidFill>
            </a:endParaRPr>
          </a:p>
          <a:p>
            <a:r>
              <a:rPr lang="en-US" sz="3200" dirty="0" smtClean="0">
                <a:solidFill>
                  <a:schemeClr val="accent6">
                    <a:lumMod val="50000"/>
                  </a:schemeClr>
                </a:solidFill>
              </a:rPr>
              <a:t>The new National Atlas of Korea is a well-designed atlas with abundance of maps depicting physical, socioeconomic, political patterns, government organizations, and major infrastructures. It is an enormous and valuable set of resources for geographic content for teachers and researchers alike. The Atlas is available in print and digital versions.</a:t>
            </a:r>
            <a:endParaRPr lang="en-US" sz="32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457200" y="685800"/>
            <a:ext cx="4114800" cy="3046988"/>
          </a:xfrm>
          <a:prstGeom prst="rect">
            <a:avLst/>
          </a:prstGeom>
        </p:spPr>
        <p:txBody>
          <a:bodyPr wrap="square">
            <a:spAutoFit/>
          </a:bodyPr>
          <a:lstStyle/>
          <a:p>
            <a:r>
              <a:rPr lang="en-US" sz="3200" dirty="0" smtClean="0">
                <a:solidFill>
                  <a:schemeClr val="accent6">
                    <a:lumMod val="50000"/>
                  </a:schemeClr>
                </a:solidFill>
              </a:rPr>
              <a:t>To obtain a free digital version of the National Atlas of Korea, please go to:</a:t>
            </a:r>
          </a:p>
          <a:p>
            <a:endParaRPr lang="en-US" sz="3200" dirty="0" smtClean="0">
              <a:solidFill>
                <a:schemeClr val="accent6">
                  <a:lumMod val="50000"/>
                </a:schemeClr>
              </a:solidFill>
            </a:endParaRPr>
          </a:p>
          <a:p>
            <a:r>
              <a:rPr lang="en-US" sz="3200" dirty="0" smtClean="0">
                <a:solidFill>
                  <a:schemeClr val="accent6">
                    <a:lumMod val="50000"/>
                  </a:schemeClr>
                </a:solidFill>
              </a:rPr>
              <a:t>(URL address)</a:t>
            </a:r>
            <a:endParaRPr lang="en-US" sz="3200" dirty="0">
              <a:solidFill>
                <a:schemeClr val="accent6">
                  <a:lumMod val="50000"/>
                </a:schemeClr>
              </a:solidFill>
            </a:endParaRPr>
          </a:p>
        </p:txBody>
      </p:sp>
      <p:pic>
        <p:nvPicPr>
          <p:cNvPr id="7170" name="Picture 2"/>
          <p:cNvPicPr>
            <a:picLocks noChangeAspect="1" noChangeArrowheads="1"/>
          </p:cNvPicPr>
          <p:nvPr/>
        </p:nvPicPr>
        <p:blipFill>
          <a:blip r:embed="rId3" cstate="print"/>
          <a:srcRect/>
          <a:stretch>
            <a:fillRect/>
          </a:stretch>
        </p:blipFill>
        <p:spPr bwMode="auto">
          <a:xfrm>
            <a:off x="5410200" y="152400"/>
            <a:ext cx="3200400" cy="6539948"/>
          </a:xfrm>
          <a:prstGeom prst="rect">
            <a:avLst/>
          </a:prstGeom>
          <a:noFill/>
          <a:ln w="9525">
            <a:noFill/>
            <a:miter lim="800000"/>
            <a:headEnd/>
            <a:tailEnd/>
          </a:ln>
        </p:spPr>
      </p:pic>
      <p:pic>
        <p:nvPicPr>
          <p:cNvPr id="7171" name="Picture 3"/>
          <p:cNvPicPr>
            <a:picLocks noChangeAspect="1" noChangeArrowheads="1"/>
          </p:cNvPicPr>
          <p:nvPr/>
        </p:nvPicPr>
        <p:blipFill>
          <a:blip r:embed="rId4" cstate="print"/>
          <a:srcRect/>
          <a:stretch>
            <a:fillRect/>
          </a:stretch>
        </p:blipFill>
        <p:spPr bwMode="auto">
          <a:xfrm>
            <a:off x="4267200" y="5943600"/>
            <a:ext cx="1028700" cy="733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457200" y="304800"/>
            <a:ext cx="8382000" cy="6001643"/>
          </a:xfrm>
          <a:prstGeom prst="rect">
            <a:avLst/>
          </a:prstGeom>
        </p:spPr>
        <p:txBody>
          <a:bodyPr wrap="square">
            <a:spAutoFit/>
          </a:bodyPr>
          <a:lstStyle/>
          <a:p>
            <a:endParaRPr lang="en-US" sz="2400" dirty="0" smtClean="0"/>
          </a:p>
          <a:p>
            <a:r>
              <a:rPr lang="en-US" sz="3600" dirty="0" smtClean="0">
                <a:solidFill>
                  <a:schemeClr val="accent6">
                    <a:lumMod val="50000"/>
                  </a:schemeClr>
                </a:solidFill>
              </a:rPr>
              <a:t>The National Atlas of Korea is organized  into six distinct chapters, namely:</a:t>
            </a:r>
          </a:p>
          <a:p>
            <a:endParaRPr lang="en-US" sz="3600" dirty="0" smtClean="0">
              <a:solidFill>
                <a:schemeClr val="accent6">
                  <a:lumMod val="50000"/>
                </a:schemeClr>
              </a:solidFill>
            </a:endParaRPr>
          </a:p>
          <a:p>
            <a:pPr marL="914400" lvl="1" indent="-457200"/>
            <a:r>
              <a:rPr lang="en-US" sz="3600" dirty="0" smtClean="0">
                <a:solidFill>
                  <a:schemeClr val="accent6">
                    <a:lumMod val="50000"/>
                  </a:schemeClr>
                </a:solidFill>
              </a:rPr>
              <a:t>0. Introduction</a:t>
            </a:r>
          </a:p>
          <a:p>
            <a:pPr marL="914400" lvl="1" indent="-457200"/>
            <a:r>
              <a:rPr lang="en-US" sz="3600" dirty="0" smtClean="0">
                <a:solidFill>
                  <a:schemeClr val="accent6">
                    <a:lumMod val="50000"/>
                  </a:schemeClr>
                </a:solidFill>
              </a:rPr>
              <a:t>1. Territory</a:t>
            </a:r>
          </a:p>
          <a:p>
            <a:pPr marL="914400" lvl="1" indent="-457200"/>
            <a:r>
              <a:rPr lang="en-US" sz="3600" dirty="0" smtClean="0">
                <a:solidFill>
                  <a:schemeClr val="accent6">
                    <a:lumMod val="50000"/>
                  </a:schemeClr>
                </a:solidFill>
              </a:rPr>
              <a:t>2. Government and Local Autonomy</a:t>
            </a:r>
          </a:p>
          <a:p>
            <a:pPr marL="914400" lvl="1" indent="-457200"/>
            <a:r>
              <a:rPr lang="en-US" sz="3600" dirty="0" smtClean="0">
                <a:solidFill>
                  <a:schemeClr val="accent6">
                    <a:lumMod val="50000"/>
                  </a:schemeClr>
                </a:solidFill>
              </a:rPr>
              <a:t>3. Transformation and Development of the Land</a:t>
            </a:r>
          </a:p>
          <a:p>
            <a:pPr marL="914400" lvl="1" indent="-457200"/>
            <a:r>
              <a:rPr lang="en-US" sz="3600" dirty="0" smtClean="0">
                <a:solidFill>
                  <a:schemeClr val="accent6">
                    <a:lumMod val="50000"/>
                  </a:schemeClr>
                </a:solidFill>
              </a:rPr>
              <a:t>4. Korea in the World</a:t>
            </a:r>
          </a:p>
          <a:p>
            <a:pPr marL="914400" lvl="1" indent="-457200"/>
            <a:r>
              <a:rPr lang="en-US" sz="3600" dirty="0" smtClean="0">
                <a:solidFill>
                  <a:schemeClr val="accent6">
                    <a:lumMod val="50000"/>
                  </a:schemeClr>
                </a:solidFill>
              </a:rPr>
              <a:t>5. Maps of Korea (with Index)</a:t>
            </a:r>
            <a:endParaRPr lang="en-US" sz="36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914400" y="609600"/>
            <a:ext cx="7239000" cy="5447645"/>
          </a:xfrm>
          <a:prstGeom prst="rect">
            <a:avLst/>
          </a:prstGeom>
        </p:spPr>
        <p:txBody>
          <a:bodyPr wrap="square">
            <a:spAutoFit/>
          </a:bodyPr>
          <a:lstStyle/>
          <a:p>
            <a:endParaRPr lang="en-US" sz="2400" dirty="0" smtClean="0"/>
          </a:p>
          <a:p>
            <a:r>
              <a:rPr lang="en-US" sz="3600" dirty="0" smtClean="0">
                <a:solidFill>
                  <a:schemeClr val="accent6">
                    <a:lumMod val="50000"/>
                  </a:schemeClr>
                </a:solidFill>
              </a:rPr>
              <a:t>While the chapter titles are </a:t>
            </a:r>
            <a:r>
              <a:rPr lang="en-US" sz="3600" b="1" u="sng" dirty="0" smtClean="0">
                <a:solidFill>
                  <a:schemeClr val="accent6">
                    <a:lumMod val="50000"/>
                  </a:schemeClr>
                </a:solidFill>
              </a:rPr>
              <a:t>distinct</a:t>
            </a:r>
            <a:r>
              <a:rPr lang="en-US" sz="3600" dirty="0" smtClean="0">
                <a:solidFill>
                  <a:schemeClr val="accent6">
                    <a:lumMod val="50000"/>
                  </a:schemeClr>
                </a:solidFill>
              </a:rPr>
              <a:t>, each chapter incorporates a wealth of individual informative themes and thematic maps, statistics, graphs, and photographs.</a:t>
            </a:r>
          </a:p>
          <a:p>
            <a:endParaRPr lang="en-US" sz="3600" dirty="0" smtClean="0">
              <a:solidFill>
                <a:schemeClr val="accent6">
                  <a:lumMod val="50000"/>
                </a:schemeClr>
              </a:solidFill>
            </a:endParaRPr>
          </a:p>
          <a:p>
            <a:r>
              <a:rPr lang="en-US" sz="3600" dirty="0" smtClean="0">
                <a:solidFill>
                  <a:schemeClr val="accent6">
                    <a:lumMod val="50000"/>
                  </a:schemeClr>
                </a:solidFill>
              </a:rPr>
              <a:t>It is truly a </a:t>
            </a:r>
            <a:r>
              <a:rPr lang="en-US" sz="3600" b="1" u="sng" dirty="0" smtClean="0">
                <a:solidFill>
                  <a:schemeClr val="accent6">
                    <a:lumMod val="50000"/>
                  </a:schemeClr>
                </a:solidFill>
              </a:rPr>
              <a:t>treasure trove of content </a:t>
            </a:r>
            <a:r>
              <a:rPr lang="en-US" sz="3600" dirty="0" smtClean="0">
                <a:solidFill>
                  <a:schemeClr val="accent6">
                    <a:lumMod val="50000"/>
                  </a:schemeClr>
                </a:solidFill>
              </a:rPr>
              <a:t>information for those who do research on or teach about Korea.</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762000" y="533400"/>
            <a:ext cx="7696200" cy="6001643"/>
          </a:xfrm>
          <a:prstGeom prst="rect">
            <a:avLst/>
          </a:prstGeom>
        </p:spPr>
        <p:txBody>
          <a:bodyPr wrap="square">
            <a:spAutoFit/>
          </a:bodyPr>
          <a:lstStyle/>
          <a:p>
            <a:endParaRPr lang="en-US" sz="2400" dirty="0" smtClean="0"/>
          </a:p>
          <a:p>
            <a:r>
              <a:rPr lang="en-US" sz="3600" dirty="0" smtClean="0">
                <a:solidFill>
                  <a:schemeClr val="accent6">
                    <a:lumMod val="50000"/>
                  </a:schemeClr>
                </a:solidFill>
              </a:rPr>
              <a:t>The wide range of </a:t>
            </a:r>
            <a:r>
              <a:rPr lang="en-US" sz="3600" b="1" u="sng" dirty="0" smtClean="0">
                <a:solidFill>
                  <a:schemeClr val="accent6">
                    <a:lumMod val="50000"/>
                  </a:schemeClr>
                </a:solidFill>
              </a:rPr>
              <a:t>themes</a:t>
            </a:r>
            <a:r>
              <a:rPr lang="en-US" sz="3600" dirty="0" smtClean="0">
                <a:solidFill>
                  <a:schemeClr val="accent6">
                    <a:lumMod val="50000"/>
                  </a:schemeClr>
                </a:solidFill>
              </a:rPr>
              <a:t> include (but are not limited to) population, history, culture, urban/rural settings, environmental concerns, the economy and its associated social affects, quality of life, agriculture,  manufacturing, landscape engineering, transportation, political organizations, and </a:t>
            </a:r>
            <a:r>
              <a:rPr lang="en-US" sz="3600" b="1" u="sng" dirty="0" smtClean="0">
                <a:solidFill>
                  <a:schemeClr val="accent6">
                    <a:lumMod val="50000"/>
                  </a:schemeClr>
                </a:solidFill>
              </a:rPr>
              <a:t>Korea’s place in the world</a:t>
            </a:r>
            <a:r>
              <a:rPr lang="en-US" sz="3600" dirty="0" smtClean="0">
                <a:solidFill>
                  <a:schemeClr val="accent6">
                    <a:lumMod val="50000"/>
                  </a:schemeClr>
                </a:solidFill>
              </a:rPr>
              <a:t>.</a:t>
            </a:r>
          </a:p>
          <a:p>
            <a:endParaRPr lang="en-US" sz="3600" dirty="0" smtClean="0">
              <a:solidFill>
                <a:schemeClr val="accent6">
                  <a:lumMod val="50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762000" y="0"/>
            <a:ext cx="7696200" cy="6555641"/>
          </a:xfrm>
          <a:prstGeom prst="rect">
            <a:avLst/>
          </a:prstGeom>
        </p:spPr>
        <p:txBody>
          <a:bodyPr wrap="square">
            <a:spAutoFit/>
          </a:bodyPr>
          <a:lstStyle/>
          <a:p>
            <a:endParaRPr lang="en-US" sz="2400" dirty="0" smtClean="0"/>
          </a:p>
          <a:p>
            <a:pPr algn="ctr"/>
            <a:r>
              <a:rPr lang="en-US" sz="3600" dirty="0" smtClean="0">
                <a:solidFill>
                  <a:schemeClr val="accent6">
                    <a:lumMod val="50000"/>
                  </a:schemeClr>
                </a:solidFill>
              </a:rPr>
              <a:t>Chapter 1</a:t>
            </a:r>
          </a:p>
          <a:p>
            <a:r>
              <a:rPr lang="en-US" sz="3600" dirty="0" smtClean="0">
                <a:solidFill>
                  <a:schemeClr val="accent6">
                    <a:lumMod val="50000"/>
                  </a:schemeClr>
                </a:solidFill>
              </a:rPr>
              <a:t>The first chapter on </a:t>
            </a:r>
            <a:r>
              <a:rPr lang="en-US" sz="3600" b="1" u="sng" dirty="0" smtClean="0">
                <a:solidFill>
                  <a:schemeClr val="accent6">
                    <a:lumMod val="50000"/>
                  </a:schemeClr>
                </a:solidFill>
              </a:rPr>
              <a:t>Territory</a:t>
            </a:r>
            <a:r>
              <a:rPr lang="en-US" sz="3600" dirty="0" smtClean="0">
                <a:solidFill>
                  <a:schemeClr val="accent6">
                    <a:lumMod val="50000"/>
                  </a:schemeClr>
                </a:solidFill>
              </a:rPr>
              <a:t> (p1-51) details the entire confines of Korea (</a:t>
            </a:r>
            <a:r>
              <a:rPr lang="en-US" sz="3600" b="1" u="sng" dirty="0" smtClean="0">
                <a:solidFill>
                  <a:schemeClr val="accent6">
                    <a:lumMod val="50000"/>
                  </a:schemeClr>
                </a:solidFill>
              </a:rPr>
              <a:t>both</a:t>
            </a:r>
            <a:r>
              <a:rPr lang="en-US" sz="3600" dirty="0" smtClean="0">
                <a:solidFill>
                  <a:schemeClr val="accent6">
                    <a:lumMod val="50000"/>
                  </a:schemeClr>
                </a:solidFill>
              </a:rPr>
              <a:t> the Republic of Korea [South] and the Democratic People’s Republic of Korea [North]), their </a:t>
            </a:r>
            <a:r>
              <a:rPr lang="en-US" sz="3600" b="1" u="sng" dirty="0" smtClean="0">
                <a:solidFill>
                  <a:schemeClr val="accent6">
                    <a:lumMod val="50000"/>
                  </a:schemeClr>
                </a:solidFill>
              </a:rPr>
              <a:t>provinces</a:t>
            </a:r>
            <a:r>
              <a:rPr lang="en-US" sz="3600" dirty="0" smtClean="0">
                <a:solidFill>
                  <a:schemeClr val="accent6">
                    <a:lumMod val="50000"/>
                  </a:schemeClr>
                </a:solidFill>
              </a:rPr>
              <a:t> and </a:t>
            </a:r>
            <a:r>
              <a:rPr lang="en-US" sz="3600" b="1" u="sng" dirty="0" smtClean="0">
                <a:solidFill>
                  <a:schemeClr val="accent6">
                    <a:lumMod val="50000"/>
                  </a:schemeClr>
                </a:solidFill>
              </a:rPr>
              <a:t>administrative cities</a:t>
            </a:r>
            <a:r>
              <a:rPr lang="en-US" sz="3600" dirty="0" smtClean="0">
                <a:solidFill>
                  <a:schemeClr val="accent6">
                    <a:lumMod val="50000"/>
                  </a:schemeClr>
                </a:solidFill>
              </a:rPr>
              <a:t>, as well as </a:t>
            </a:r>
            <a:r>
              <a:rPr lang="en-US" sz="3600" b="1" u="sng" dirty="0" smtClean="0">
                <a:solidFill>
                  <a:schemeClr val="accent6">
                    <a:lumMod val="50000"/>
                  </a:schemeClr>
                </a:solidFill>
              </a:rPr>
              <a:t>island territories</a:t>
            </a:r>
            <a:r>
              <a:rPr lang="en-US" sz="3600" dirty="0" smtClean="0">
                <a:solidFill>
                  <a:schemeClr val="accent6">
                    <a:lumMod val="50000"/>
                  </a:schemeClr>
                </a:solidFill>
              </a:rPr>
              <a:t>, and small oceanic </a:t>
            </a:r>
            <a:r>
              <a:rPr lang="en-US" sz="3600" b="1" u="sng" dirty="0" smtClean="0">
                <a:solidFill>
                  <a:schemeClr val="accent6">
                    <a:lumMod val="50000"/>
                  </a:schemeClr>
                </a:solidFill>
              </a:rPr>
              <a:t>scientific monitoring stations</a:t>
            </a:r>
            <a:r>
              <a:rPr lang="en-US" sz="3600" dirty="0" smtClean="0">
                <a:solidFill>
                  <a:schemeClr val="accent6">
                    <a:lumMod val="50000"/>
                  </a:schemeClr>
                </a:solidFill>
              </a:rPr>
              <a:t> in the Korean Strait and East Sea.</a:t>
            </a:r>
          </a:p>
          <a:p>
            <a:endParaRPr lang="en-US" sz="3600" dirty="0" smtClean="0">
              <a:solidFill>
                <a:schemeClr val="accent6">
                  <a:lumMod val="50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3" cstate="print"/>
          <a:stretch>
            <a:fillRect/>
          </a:stretch>
        </p:blipFill>
        <p:spPr>
          <a:xfrm>
            <a:off x="3776461" y="0"/>
            <a:ext cx="5367539" cy="4983490"/>
          </a:xfrm>
          <a:prstGeom prst="rect">
            <a:avLst/>
          </a:prstGeom>
        </p:spPr>
      </p:pic>
      <p:sp>
        <p:nvSpPr>
          <p:cNvPr id="3" name="Rectangle 2"/>
          <p:cNvSpPr/>
          <p:nvPr/>
        </p:nvSpPr>
        <p:spPr>
          <a:xfrm>
            <a:off x="762000" y="304800"/>
            <a:ext cx="7696200" cy="6555641"/>
          </a:xfrm>
          <a:prstGeom prst="rect">
            <a:avLst/>
          </a:prstGeom>
        </p:spPr>
        <p:txBody>
          <a:bodyPr wrap="square">
            <a:spAutoFit/>
          </a:bodyPr>
          <a:lstStyle/>
          <a:p>
            <a:endParaRPr lang="en-US" sz="2400" dirty="0" smtClean="0"/>
          </a:p>
          <a:p>
            <a:r>
              <a:rPr lang="en-US" sz="3600" dirty="0" smtClean="0">
                <a:solidFill>
                  <a:schemeClr val="accent6">
                    <a:lumMod val="50000"/>
                  </a:schemeClr>
                </a:solidFill>
              </a:rPr>
              <a:t>While 95% of the National Atlas centers on available information from South Korea, this first chapter does include some of the </a:t>
            </a:r>
            <a:r>
              <a:rPr lang="en-US" sz="3600" b="1" dirty="0" smtClean="0">
                <a:solidFill>
                  <a:schemeClr val="accent6">
                    <a:lumMod val="50000"/>
                  </a:schemeClr>
                </a:solidFill>
              </a:rPr>
              <a:t>rarely found statistics </a:t>
            </a:r>
            <a:r>
              <a:rPr lang="en-US" sz="3600" dirty="0" smtClean="0">
                <a:solidFill>
                  <a:schemeClr val="accent6">
                    <a:lumMod val="50000"/>
                  </a:schemeClr>
                </a:solidFill>
              </a:rPr>
              <a:t>and geographic information on </a:t>
            </a:r>
            <a:r>
              <a:rPr lang="en-US" sz="3600" b="1" dirty="0" smtClean="0">
                <a:solidFill>
                  <a:schemeClr val="accent6">
                    <a:lumMod val="50000"/>
                  </a:schemeClr>
                </a:solidFill>
              </a:rPr>
              <a:t>North Korea </a:t>
            </a:r>
            <a:r>
              <a:rPr lang="en-US" sz="3600" dirty="0" smtClean="0">
                <a:solidFill>
                  <a:schemeClr val="accent6">
                    <a:lumMod val="50000"/>
                  </a:schemeClr>
                </a:solidFill>
              </a:rPr>
              <a:t>(p 46-51).</a:t>
            </a:r>
          </a:p>
          <a:p>
            <a:endParaRPr lang="en-US" sz="3600" dirty="0" smtClean="0">
              <a:solidFill>
                <a:schemeClr val="accent6">
                  <a:lumMod val="50000"/>
                </a:schemeClr>
              </a:solidFill>
            </a:endParaRPr>
          </a:p>
          <a:p>
            <a:r>
              <a:rPr lang="en-US" sz="3600" dirty="0" smtClean="0">
                <a:solidFill>
                  <a:schemeClr val="accent6">
                    <a:lumMod val="50000"/>
                  </a:schemeClr>
                </a:solidFill>
              </a:rPr>
              <a:t>It is a </a:t>
            </a:r>
            <a:r>
              <a:rPr lang="en-US" sz="3600" b="1" u="sng" dirty="0" smtClean="0">
                <a:solidFill>
                  <a:schemeClr val="accent6">
                    <a:lumMod val="50000"/>
                  </a:schemeClr>
                </a:solidFill>
              </a:rPr>
              <a:t>rare glimpse </a:t>
            </a:r>
            <a:r>
              <a:rPr lang="en-US" sz="3600" dirty="0" smtClean="0">
                <a:solidFill>
                  <a:schemeClr val="accent6">
                    <a:lumMod val="50000"/>
                  </a:schemeClr>
                </a:solidFill>
              </a:rPr>
              <a:t>into some of the geographic aspects of a closed regime.</a:t>
            </a:r>
          </a:p>
          <a:p>
            <a:endParaRPr lang="en-US" sz="3600" dirty="0" smtClean="0">
              <a:solidFill>
                <a:schemeClr val="accent6">
                  <a:lumMod val="50000"/>
                </a:schemeClr>
              </a:solidFill>
            </a:endParaRPr>
          </a:p>
          <a:p>
            <a:endParaRPr lang="en-US" sz="3600" dirty="0" smtClean="0">
              <a:solidFill>
                <a:schemeClr val="accent6">
                  <a:lumMod val="50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pic>
        <p:nvPicPr>
          <p:cNvPr id="3075" name="Picture 3"/>
          <p:cNvPicPr>
            <a:picLocks noChangeAspect="1" noChangeArrowheads="1"/>
          </p:cNvPicPr>
          <p:nvPr/>
        </p:nvPicPr>
        <p:blipFill>
          <a:blip r:embed="rId3" cstate="print"/>
          <a:srcRect/>
          <a:stretch>
            <a:fillRect/>
          </a:stretch>
        </p:blipFill>
        <p:spPr bwMode="auto">
          <a:xfrm>
            <a:off x="2209800" y="173037"/>
            <a:ext cx="6723063" cy="6684963"/>
          </a:xfrm>
          <a:prstGeom prst="rect">
            <a:avLst/>
          </a:prstGeom>
          <a:noFill/>
          <a:ln w="9525">
            <a:noFill/>
            <a:miter lim="800000"/>
            <a:headEnd/>
            <a:tailEnd/>
          </a:ln>
        </p:spPr>
      </p:pic>
      <p:sp>
        <p:nvSpPr>
          <p:cNvPr id="5" name="TextBox 4"/>
          <p:cNvSpPr txBox="1"/>
          <p:nvPr/>
        </p:nvSpPr>
        <p:spPr>
          <a:xfrm>
            <a:off x="228600" y="457200"/>
            <a:ext cx="1981200" cy="3046988"/>
          </a:xfrm>
          <a:prstGeom prst="rect">
            <a:avLst/>
          </a:prstGeom>
          <a:noFill/>
        </p:spPr>
        <p:txBody>
          <a:bodyPr wrap="square" rtlCol="0">
            <a:spAutoFit/>
          </a:bodyPr>
          <a:lstStyle/>
          <a:p>
            <a:r>
              <a:rPr lang="en-US" sz="3200" dirty="0" smtClean="0">
                <a:solidFill>
                  <a:schemeClr val="accent6">
                    <a:lumMod val="50000"/>
                  </a:schemeClr>
                </a:solidFill>
              </a:rPr>
              <a:t>Example: Map of Population Density of North Korea</a:t>
            </a:r>
            <a:endParaRPr lang="en-US" sz="32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pic>
        <p:nvPicPr>
          <p:cNvPr id="1026" name="Picture 2"/>
          <p:cNvPicPr>
            <a:picLocks noChangeAspect="1" noChangeArrowheads="1"/>
          </p:cNvPicPr>
          <p:nvPr/>
        </p:nvPicPr>
        <p:blipFill>
          <a:blip r:embed="rId3" cstate="print"/>
          <a:srcRect/>
          <a:stretch>
            <a:fillRect/>
          </a:stretch>
        </p:blipFill>
        <p:spPr bwMode="auto">
          <a:xfrm>
            <a:off x="1600200" y="762001"/>
            <a:ext cx="6494984" cy="6021262"/>
          </a:xfrm>
          <a:prstGeom prst="rect">
            <a:avLst/>
          </a:prstGeom>
          <a:noFill/>
          <a:ln w="9525">
            <a:noFill/>
            <a:miter lim="800000"/>
            <a:headEnd/>
            <a:tailEnd/>
          </a:ln>
        </p:spPr>
      </p:pic>
      <p:sp>
        <p:nvSpPr>
          <p:cNvPr id="5" name="TextBox 4"/>
          <p:cNvSpPr txBox="1"/>
          <p:nvPr/>
        </p:nvSpPr>
        <p:spPr>
          <a:xfrm>
            <a:off x="228600" y="152400"/>
            <a:ext cx="8763000" cy="584775"/>
          </a:xfrm>
          <a:prstGeom prst="rect">
            <a:avLst/>
          </a:prstGeom>
          <a:noFill/>
        </p:spPr>
        <p:txBody>
          <a:bodyPr wrap="square" rtlCol="0">
            <a:spAutoFit/>
          </a:bodyPr>
          <a:lstStyle/>
          <a:p>
            <a:r>
              <a:rPr lang="en-US" sz="3200" dirty="0" smtClean="0">
                <a:solidFill>
                  <a:schemeClr val="accent6">
                    <a:lumMod val="50000"/>
                  </a:schemeClr>
                </a:solidFill>
              </a:rPr>
              <a:t>Example: Map of Urbanization Rate of North Korea</a:t>
            </a:r>
            <a:endParaRPr lang="en-US" sz="32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pic>
        <p:nvPicPr>
          <p:cNvPr id="2050" name="Picture 2"/>
          <p:cNvPicPr>
            <a:picLocks noChangeAspect="1" noChangeArrowheads="1"/>
          </p:cNvPicPr>
          <p:nvPr/>
        </p:nvPicPr>
        <p:blipFill>
          <a:blip r:embed="rId3" cstate="print"/>
          <a:srcRect/>
          <a:stretch>
            <a:fillRect/>
          </a:stretch>
        </p:blipFill>
        <p:spPr bwMode="auto">
          <a:xfrm>
            <a:off x="5562600" y="3581400"/>
            <a:ext cx="3455427" cy="2705977"/>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152400" y="1295400"/>
            <a:ext cx="5420665" cy="5410200"/>
          </a:xfrm>
          <a:prstGeom prst="rect">
            <a:avLst/>
          </a:prstGeom>
          <a:noFill/>
          <a:ln w="9525">
            <a:noFill/>
            <a:miter lim="800000"/>
            <a:headEnd/>
            <a:tailEnd/>
          </a:ln>
        </p:spPr>
      </p:pic>
      <p:sp>
        <p:nvSpPr>
          <p:cNvPr id="5" name="TextBox 4"/>
          <p:cNvSpPr txBox="1"/>
          <p:nvPr/>
        </p:nvSpPr>
        <p:spPr>
          <a:xfrm>
            <a:off x="533400" y="228600"/>
            <a:ext cx="7924800" cy="1077218"/>
          </a:xfrm>
          <a:prstGeom prst="rect">
            <a:avLst/>
          </a:prstGeom>
          <a:noFill/>
        </p:spPr>
        <p:txBody>
          <a:bodyPr wrap="square" rtlCol="0">
            <a:spAutoFit/>
          </a:bodyPr>
          <a:lstStyle/>
          <a:p>
            <a:r>
              <a:rPr lang="en-US" sz="3200" dirty="0" smtClean="0">
                <a:solidFill>
                  <a:schemeClr val="accent6">
                    <a:lumMod val="50000"/>
                  </a:schemeClr>
                </a:solidFill>
              </a:rPr>
              <a:t>Example: Map of Working Population of North Korea by Occupation</a:t>
            </a:r>
            <a:endParaRPr lang="en-US" sz="32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pic>
        <p:nvPicPr>
          <p:cNvPr id="1026" name="Picture 2"/>
          <p:cNvPicPr>
            <a:picLocks noChangeAspect="1" noChangeArrowheads="1"/>
          </p:cNvPicPr>
          <p:nvPr/>
        </p:nvPicPr>
        <p:blipFill>
          <a:blip r:embed="rId3" cstate="print"/>
          <a:srcRect/>
          <a:stretch>
            <a:fillRect/>
          </a:stretch>
        </p:blipFill>
        <p:spPr bwMode="auto">
          <a:xfrm>
            <a:off x="-2997" y="304800"/>
            <a:ext cx="9146997" cy="624635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TextBox 2"/>
          <p:cNvSpPr txBox="1"/>
          <p:nvPr/>
        </p:nvSpPr>
        <p:spPr>
          <a:xfrm>
            <a:off x="0" y="152400"/>
            <a:ext cx="8763000" cy="1077218"/>
          </a:xfrm>
          <a:prstGeom prst="rect">
            <a:avLst/>
          </a:prstGeom>
          <a:noFill/>
        </p:spPr>
        <p:txBody>
          <a:bodyPr wrap="square" rtlCol="0">
            <a:spAutoFit/>
          </a:bodyPr>
          <a:lstStyle/>
          <a:p>
            <a:r>
              <a:rPr lang="en-US" sz="3200" dirty="0" smtClean="0">
                <a:solidFill>
                  <a:schemeClr val="accent6">
                    <a:lumMod val="50000"/>
                  </a:schemeClr>
                </a:solidFill>
              </a:rPr>
              <a:t>…and some insight into trade and cooperation of businesses between North and South</a:t>
            </a:r>
            <a:endParaRPr lang="en-US" sz="3200" dirty="0">
              <a:solidFill>
                <a:schemeClr val="accent6">
                  <a:lumMod val="50000"/>
                </a:schemeClr>
              </a:solidFill>
            </a:endParaRPr>
          </a:p>
        </p:txBody>
      </p:sp>
      <p:pic>
        <p:nvPicPr>
          <p:cNvPr id="2050" name="Picture 2"/>
          <p:cNvPicPr>
            <a:picLocks noChangeAspect="1" noChangeArrowheads="1"/>
          </p:cNvPicPr>
          <p:nvPr/>
        </p:nvPicPr>
        <p:blipFill>
          <a:blip r:embed="rId3" cstate="print"/>
          <a:srcRect/>
          <a:stretch>
            <a:fillRect/>
          </a:stretch>
        </p:blipFill>
        <p:spPr bwMode="auto">
          <a:xfrm>
            <a:off x="170783" y="1219200"/>
            <a:ext cx="8973217" cy="3962400"/>
          </a:xfrm>
          <a:prstGeom prst="rect">
            <a:avLst/>
          </a:prstGeom>
          <a:noFill/>
          <a:ln w="9525">
            <a:noFill/>
            <a:miter lim="800000"/>
            <a:headEnd/>
            <a:tailEnd/>
          </a:ln>
        </p:spPr>
      </p:pic>
      <p:sp>
        <p:nvSpPr>
          <p:cNvPr id="5" name="TextBox 4"/>
          <p:cNvSpPr txBox="1"/>
          <p:nvPr/>
        </p:nvSpPr>
        <p:spPr>
          <a:xfrm>
            <a:off x="228600" y="5288340"/>
            <a:ext cx="8763000" cy="1569660"/>
          </a:xfrm>
          <a:prstGeom prst="rect">
            <a:avLst/>
          </a:prstGeom>
          <a:noFill/>
        </p:spPr>
        <p:txBody>
          <a:bodyPr wrap="square" rtlCol="0">
            <a:spAutoFit/>
          </a:bodyPr>
          <a:lstStyle/>
          <a:p>
            <a:r>
              <a:rPr lang="en-US" sz="3200" dirty="0" smtClean="0">
                <a:solidFill>
                  <a:schemeClr val="accent6">
                    <a:lumMod val="50000"/>
                  </a:schemeClr>
                </a:solidFill>
              </a:rPr>
              <a:t>The </a:t>
            </a:r>
            <a:r>
              <a:rPr lang="en-US" sz="3200" dirty="0" err="1" smtClean="0">
                <a:solidFill>
                  <a:schemeClr val="accent6">
                    <a:lumMod val="50000"/>
                  </a:schemeClr>
                </a:solidFill>
              </a:rPr>
              <a:t>Gaeseong</a:t>
            </a:r>
            <a:r>
              <a:rPr lang="en-US" sz="3200" dirty="0" smtClean="0">
                <a:solidFill>
                  <a:schemeClr val="accent6">
                    <a:lumMod val="50000"/>
                  </a:schemeClr>
                </a:solidFill>
              </a:rPr>
              <a:t> Industrial complex is located just north of the DMZ where South Korean workers commute to work alongside N Korean workers.</a:t>
            </a:r>
            <a:endParaRPr lang="en-US" sz="32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TextBox 2"/>
          <p:cNvSpPr txBox="1"/>
          <p:nvPr/>
        </p:nvSpPr>
        <p:spPr>
          <a:xfrm>
            <a:off x="1219200" y="1828800"/>
            <a:ext cx="7162800" cy="2554545"/>
          </a:xfrm>
          <a:prstGeom prst="rect">
            <a:avLst/>
          </a:prstGeom>
          <a:noFill/>
        </p:spPr>
        <p:txBody>
          <a:bodyPr wrap="square" rtlCol="0">
            <a:spAutoFit/>
          </a:bodyPr>
          <a:lstStyle/>
          <a:p>
            <a:r>
              <a:rPr lang="en-US" sz="3200" dirty="0" smtClean="0">
                <a:solidFill>
                  <a:schemeClr val="accent6">
                    <a:lumMod val="50000"/>
                  </a:schemeClr>
                </a:solidFill>
              </a:rPr>
              <a:t>While the talk of unification between North and South goes on and off at times, both sides have had a lot of dialogue through their respective Ministry of Unification.</a:t>
            </a:r>
            <a:endParaRPr lang="en-US" sz="32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TextBox 2"/>
          <p:cNvSpPr txBox="1"/>
          <p:nvPr/>
        </p:nvSpPr>
        <p:spPr>
          <a:xfrm>
            <a:off x="1219200" y="2133600"/>
            <a:ext cx="7162800" cy="2062103"/>
          </a:xfrm>
          <a:prstGeom prst="rect">
            <a:avLst/>
          </a:prstGeom>
          <a:noFill/>
        </p:spPr>
        <p:txBody>
          <a:bodyPr wrap="square" rtlCol="0">
            <a:spAutoFit/>
          </a:bodyPr>
          <a:lstStyle/>
          <a:p>
            <a:r>
              <a:rPr lang="en-US" sz="3200" dirty="0" smtClean="0">
                <a:solidFill>
                  <a:schemeClr val="accent6">
                    <a:lumMod val="50000"/>
                  </a:schemeClr>
                </a:solidFill>
              </a:rPr>
              <a:t>As mentioned earlier, the majority of data for this Atlas are derived from statistics, records, and government documents from South Korea.</a:t>
            </a:r>
            <a:endParaRPr lang="en-US" sz="32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TextBox 2"/>
          <p:cNvSpPr txBox="1"/>
          <p:nvPr/>
        </p:nvSpPr>
        <p:spPr>
          <a:xfrm>
            <a:off x="304800" y="685800"/>
            <a:ext cx="8839200" cy="6494085"/>
          </a:xfrm>
          <a:prstGeom prst="rect">
            <a:avLst/>
          </a:prstGeom>
          <a:noFill/>
        </p:spPr>
        <p:txBody>
          <a:bodyPr wrap="square" rtlCol="0">
            <a:spAutoFit/>
          </a:bodyPr>
          <a:lstStyle/>
          <a:p>
            <a:r>
              <a:rPr lang="en-US" sz="3200" dirty="0" smtClean="0">
                <a:solidFill>
                  <a:schemeClr val="accent6">
                    <a:lumMod val="50000"/>
                  </a:schemeClr>
                </a:solidFill>
              </a:rPr>
              <a:t>The </a:t>
            </a:r>
            <a:r>
              <a:rPr lang="en-US" sz="3200" b="1" u="sng" dirty="0" smtClean="0">
                <a:solidFill>
                  <a:schemeClr val="accent6">
                    <a:lumMod val="50000"/>
                  </a:schemeClr>
                </a:solidFill>
              </a:rPr>
              <a:t>Administrative Regions </a:t>
            </a:r>
            <a:r>
              <a:rPr lang="en-US" sz="3200" dirty="0" smtClean="0">
                <a:solidFill>
                  <a:schemeClr val="accent6">
                    <a:lumMod val="50000"/>
                  </a:schemeClr>
                </a:solidFill>
              </a:rPr>
              <a:t>of South Korea consist of:</a:t>
            </a:r>
          </a:p>
          <a:p>
            <a:pPr marL="514350" indent="-514350">
              <a:buFont typeface="Arial" pitchFamily="34" charset="0"/>
              <a:buChar char="•"/>
            </a:pPr>
            <a:r>
              <a:rPr lang="en-US" sz="3200" b="1" u="sng" dirty="0" smtClean="0">
                <a:solidFill>
                  <a:schemeClr val="accent6">
                    <a:lumMod val="50000"/>
                  </a:schemeClr>
                </a:solidFill>
              </a:rPr>
              <a:t>1 Special City </a:t>
            </a:r>
            <a:r>
              <a:rPr lang="en-US" sz="3200" dirty="0" smtClean="0">
                <a:solidFill>
                  <a:schemeClr val="accent6">
                    <a:lumMod val="50000"/>
                  </a:schemeClr>
                </a:solidFill>
              </a:rPr>
              <a:t>(Seoul) and </a:t>
            </a:r>
            <a:r>
              <a:rPr lang="en-US" sz="3200" b="1" u="sng" dirty="0" smtClean="0">
                <a:solidFill>
                  <a:schemeClr val="accent6">
                    <a:lumMod val="50000"/>
                  </a:schemeClr>
                </a:solidFill>
              </a:rPr>
              <a:t>6 Metropolitan Cities </a:t>
            </a:r>
            <a:r>
              <a:rPr lang="en-US" sz="3200" dirty="0" smtClean="0">
                <a:solidFill>
                  <a:schemeClr val="accent6">
                    <a:lumMod val="50000"/>
                  </a:schemeClr>
                </a:solidFill>
              </a:rPr>
              <a:t>(</a:t>
            </a:r>
            <a:r>
              <a:rPr lang="en-US" sz="3200" dirty="0" err="1" smtClean="0">
                <a:solidFill>
                  <a:schemeClr val="accent6">
                    <a:lumMod val="50000"/>
                  </a:schemeClr>
                </a:solidFill>
              </a:rPr>
              <a:t>Incheon</a:t>
            </a:r>
            <a:r>
              <a:rPr lang="en-US" sz="3200" dirty="0" smtClean="0">
                <a:solidFill>
                  <a:schemeClr val="accent6">
                    <a:lumMod val="50000"/>
                  </a:schemeClr>
                </a:solidFill>
              </a:rPr>
              <a:t>, </a:t>
            </a:r>
            <a:r>
              <a:rPr lang="en-US" sz="3200" dirty="0" err="1" smtClean="0">
                <a:solidFill>
                  <a:schemeClr val="accent6">
                    <a:lumMod val="50000"/>
                  </a:schemeClr>
                </a:solidFill>
              </a:rPr>
              <a:t>Daejeon</a:t>
            </a:r>
            <a:r>
              <a:rPr lang="en-US" sz="3200" dirty="0" smtClean="0">
                <a:solidFill>
                  <a:schemeClr val="accent6">
                    <a:lumMod val="50000"/>
                  </a:schemeClr>
                </a:solidFill>
              </a:rPr>
              <a:t>, </a:t>
            </a:r>
            <a:r>
              <a:rPr lang="en-US" sz="3200" dirty="0" err="1" smtClean="0">
                <a:solidFill>
                  <a:schemeClr val="accent6">
                    <a:lumMod val="50000"/>
                  </a:schemeClr>
                </a:solidFill>
              </a:rPr>
              <a:t>Gwangju</a:t>
            </a:r>
            <a:r>
              <a:rPr lang="en-US" sz="3200" dirty="0" smtClean="0">
                <a:solidFill>
                  <a:schemeClr val="accent6">
                    <a:lumMod val="50000"/>
                  </a:schemeClr>
                </a:solidFill>
              </a:rPr>
              <a:t>, </a:t>
            </a:r>
            <a:r>
              <a:rPr lang="en-US" sz="3200" dirty="0" err="1" smtClean="0">
                <a:solidFill>
                  <a:schemeClr val="accent6">
                    <a:lumMod val="50000"/>
                  </a:schemeClr>
                </a:solidFill>
              </a:rPr>
              <a:t>Daegu</a:t>
            </a:r>
            <a:r>
              <a:rPr lang="en-US" sz="3200" dirty="0" smtClean="0">
                <a:solidFill>
                  <a:schemeClr val="accent6">
                    <a:lumMod val="50000"/>
                  </a:schemeClr>
                </a:solidFill>
              </a:rPr>
              <a:t>, </a:t>
            </a:r>
            <a:r>
              <a:rPr lang="en-US" sz="3200" dirty="0" err="1" smtClean="0">
                <a:solidFill>
                  <a:schemeClr val="accent6">
                    <a:lumMod val="50000"/>
                  </a:schemeClr>
                </a:solidFill>
              </a:rPr>
              <a:t>Busan</a:t>
            </a:r>
            <a:r>
              <a:rPr lang="en-US" sz="3200" dirty="0" smtClean="0">
                <a:solidFill>
                  <a:schemeClr val="accent6">
                    <a:lumMod val="50000"/>
                  </a:schemeClr>
                </a:solidFill>
              </a:rPr>
              <a:t>, and Ulsan)</a:t>
            </a:r>
          </a:p>
          <a:p>
            <a:pPr marL="514350" indent="-514350">
              <a:buFont typeface="Arial" pitchFamily="34" charset="0"/>
              <a:buChar char="•"/>
            </a:pPr>
            <a:r>
              <a:rPr lang="en-US" sz="3200" b="1" u="sng" dirty="0" smtClean="0">
                <a:solidFill>
                  <a:schemeClr val="accent6">
                    <a:lumMod val="50000"/>
                  </a:schemeClr>
                </a:solidFill>
              </a:rPr>
              <a:t>1 Metropolitan Autonomous City </a:t>
            </a:r>
            <a:r>
              <a:rPr lang="en-US" sz="3200" dirty="0" smtClean="0">
                <a:solidFill>
                  <a:schemeClr val="accent6">
                    <a:lumMod val="50000"/>
                  </a:schemeClr>
                </a:solidFill>
              </a:rPr>
              <a:t>(</a:t>
            </a:r>
            <a:r>
              <a:rPr lang="en-US" sz="3200" dirty="0" err="1" smtClean="0">
                <a:solidFill>
                  <a:schemeClr val="accent6">
                    <a:lumMod val="50000"/>
                  </a:schemeClr>
                </a:solidFill>
              </a:rPr>
              <a:t>Sejong</a:t>
            </a:r>
            <a:r>
              <a:rPr lang="en-US" sz="3200" dirty="0" smtClean="0">
                <a:solidFill>
                  <a:schemeClr val="accent6">
                    <a:lumMod val="50000"/>
                  </a:schemeClr>
                </a:solidFill>
              </a:rPr>
              <a:t>)</a:t>
            </a:r>
          </a:p>
          <a:p>
            <a:pPr marL="514350" indent="-514350">
              <a:buFont typeface="Arial" pitchFamily="34" charset="0"/>
              <a:buChar char="•"/>
            </a:pPr>
            <a:r>
              <a:rPr lang="en-US" sz="3200" b="1" u="sng" dirty="0" smtClean="0">
                <a:solidFill>
                  <a:schemeClr val="accent6">
                    <a:lumMod val="50000"/>
                  </a:schemeClr>
                </a:solidFill>
              </a:rPr>
              <a:t>8 Provinces </a:t>
            </a:r>
            <a:r>
              <a:rPr lang="en-US" sz="3200" dirty="0" smtClean="0">
                <a:solidFill>
                  <a:schemeClr val="accent6">
                    <a:lumMod val="50000"/>
                  </a:schemeClr>
                </a:solidFill>
              </a:rPr>
              <a:t>(</a:t>
            </a:r>
            <a:r>
              <a:rPr lang="en-US" sz="3200" dirty="0" err="1" smtClean="0">
                <a:solidFill>
                  <a:schemeClr val="accent6">
                    <a:lumMod val="50000"/>
                  </a:schemeClr>
                </a:solidFill>
              </a:rPr>
              <a:t>Gyeonggi</a:t>
            </a:r>
            <a:r>
              <a:rPr lang="en-US" sz="3200" dirty="0" smtClean="0">
                <a:solidFill>
                  <a:schemeClr val="accent6">
                    <a:lumMod val="50000"/>
                  </a:schemeClr>
                </a:solidFill>
              </a:rPr>
              <a:t>-do, </a:t>
            </a:r>
            <a:r>
              <a:rPr lang="en-US" sz="3200" dirty="0" err="1" smtClean="0">
                <a:solidFill>
                  <a:schemeClr val="accent6">
                    <a:lumMod val="50000"/>
                  </a:schemeClr>
                </a:solidFill>
              </a:rPr>
              <a:t>Gangwon</a:t>
            </a:r>
            <a:r>
              <a:rPr lang="en-US" sz="3200" dirty="0" smtClean="0">
                <a:solidFill>
                  <a:schemeClr val="accent6">
                    <a:lumMod val="50000"/>
                  </a:schemeClr>
                </a:solidFill>
              </a:rPr>
              <a:t>-do, </a:t>
            </a:r>
            <a:r>
              <a:rPr lang="en-US" sz="3200" dirty="0" err="1" smtClean="0">
                <a:solidFill>
                  <a:schemeClr val="accent6">
                    <a:lumMod val="50000"/>
                  </a:schemeClr>
                </a:solidFill>
              </a:rPr>
              <a:t>Chungcheongbuk</a:t>
            </a:r>
            <a:r>
              <a:rPr lang="en-US" sz="3200" dirty="0" smtClean="0">
                <a:solidFill>
                  <a:schemeClr val="accent6">
                    <a:lumMod val="50000"/>
                  </a:schemeClr>
                </a:solidFill>
              </a:rPr>
              <a:t>-do, </a:t>
            </a:r>
            <a:r>
              <a:rPr lang="en-US" sz="3200" dirty="0" err="1" smtClean="0">
                <a:solidFill>
                  <a:schemeClr val="accent6">
                    <a:lumMod val="50000"/>
                  </a:schemeClr>
                </a:solidFill>
              </a:rPr>
              <a:t>Chungcheongnam</a:t>
            </a:r>
            <a:r>
              <a:rPr lang="en-US" sz="3200" dirty="0" smtClean="0">
                <a:solidFill>
                  <a:schemeClr val="accent6">
                    <a:lumMod val="50000"/>
                  </a:schemeClr>
                </a:solidFill>
              </a:rPr>
              <a:t>-do, </a:t>
            </a:r>
            <a:r>
              <a:rPr lang="en-US" sz="3200" dirty="0" err="1" smtClean="0">
                <a:solidFill>
                  <a:schemeClr val="accent6">
                    <a:lumMod val="50000"/>
                  </a:schemeClr>
                </a:solidFill>
              </a:rPr>
              <a:t>Jeollabuk</a:t>
            </a:r>
            <a:r>
              <a:rPr lang="en-US" sz="3200" dirty="0" smtClean="0">
                <a:solidFill>
                  <a:schemeClr val="accent6">
                    <a:lumMod val="50000"/>
                  </a:schemeClr>
                </a:solidFill>
              </a:rPr>
              <a:t>-do, </a:t>
            </a:r>
            <a:r>
              <a:rPr lang="en-US" sz="3200" dirty="0" err="1" smtClean="0">
                <a:solidFill>
                  <a:schemeClr val="accent6">
                    <a:lumMod val="50000"/>
                  </a:schemeClr>
                </a:solidFill>
              </a:rPr>
              <a:t>Jeollanam</a:t>
            </a:r>
            <a:r>
              <a:rPr lang="en-US" sz="3200" dirty="0" smtClean="0">
                <a:solidFill>
                  <a:schemeClr val="accent6">
                    <a:lumMod val="50000"/>
                  </a:schemeClr>
                </a:solidFill>
              </a:rPr>
              <a:t>-do, </a:t>
            </a:r>
            <a:r>
              <a:rPr lang="en-US" sz="3200" dirty="0" err="1" smtClean="0">
                <a:solidFill>
                  <a:schemeClr val="accent6">
                    <a:lumMod val="50000"/>
                  </a:schemeClr>
                </a:solidFill>
              </a:rPr>
              <a:t>Gyeongsangbuk</a:t>
            </a:r>
            <a:r>
              <a:rPr lang="en-US" sz="3200" dirty="0" smtClean="0">
                <a:solidFill>
                  <a:schemeClr val="accent6">
                    <a:lumMod val="50000"/>
                  </a:schemeClr>
                </a:solidFill>
              </a:rPr>
              <a:t>-do, and </a:t>
            </a:r>
            <a:r>
              <a:rPr lang="en-US" sz="3200" dirty="0" err="1" smtClean="0">
                <a:solidFill>
                  <a:schemeClr val="accent6">
                    <a:lumMod val="50000"/>
                  </a:schemeClr>
                </a:solidFill>
              </a:rPr>
              <a:t>Gyeongsangnam</a:t>
            </a:r>
            <a:r>
              <a:rPr lang="en-US" sz="3200" dirty="0" smtClean="0">
                <a:solidFill>
                  <a:schemeClr val="accent6">
                    <a:lumMod val="50000"/>
                  </a:schemeClr>
                </a:solidFill>
              </a:rPr>
              <a:t>-do)</a:t>
            </a:r>
          </a:p>
          <a:p>
            <a:pPr marL="514350" indent="-514350">
              <a:buFont typeface="Arial" pitchFamily="34" charset="0"/>
              <a:buChar char="•"/>
            </a:pPr>
            <a:r>
              <a:rPr lang="en-US" sz="3200" b="1" u="sng" dirty="0" smtClean="0">
                <a:solidFill>
                  <a:schemeClr val="accent6">
                    <a:lumMod val="50000"/>
                  </a:schemeClr>
                </a:solidFill>
              </a:rPr>
              <a:t>1 Special Self-governing Province </a:t>
            </a:r>
            <a:r>
              <a:rPr lang="en-US" sz="3200" dirty="0" smtClean="0">
                <a:solidFill>
                  <a:schemeClr val="accent6">
                    <a:lumMod val="50000"/>
                  </a:schemeClr>
                </a:solidFill>
              </a:rPr>
              <a:t>(</a:t>
            </a:r>
            <a:r>
              <a:rPr lang="en-US" sz="3200" dirty="0" err="1" smtClean="0">
                <a:solidFill>
                  <a:schemeClr val="accent6">
                    <a:lumMod val="50000"/>
                  </a:schemeClr>
                </a:solidFill>
              </a:rPr>
              <a:t>Jeju</a:t>
            </a:r>
            <a:r>
              <a:rPr lang="en-US" sz="3200" dirty="0" smtClean="0">
                <a:solidFill>
                  <a:schemeClr val="accent6">
                    <a:lumMod val="50000"/>
                  </a:schemeClr>
                </a:solidFill>
              </a:rPr>
              <a:t>-do)</a:t>
            </a:r>
          </a:p>
          <a:p>
            <a:endParaRPr lang="en-US" sz="3200" dirty="0" smtClean="0">
              <a:solidFill>
                <a:schemeClr val="accent6">
                  <a:lumMod val="50000"/>
                </a:schemeClr>
              </a:solidFill>
            </a:endParaRPr>
          </a:p>
          <a:p>
            <a:endParaRPr lang="en-US" sz="32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TextBox 2"/>
          <p:cNvSpPr txBox="1"/>
          <p:nvPr/>
        </p:nvSpPr>
        <p:spPr>
          <a:xfrm>
            <a:off x="609600" y="914400"/>
            <a:ext cx="8077200" cy="5016758"/>
          </a:xfrm>
          <a:prstGeom prst="rect">
            <a:avLst/>
          </a:prstGeom>
          <a:noFill/>
        </p:spPr>
        <p:txBody>
          <a:bodyPr wrap="square" rtlCol="0">
            <a:spAutoFit/>
          </a:bodyPr>
          <a:lstStyle/>
          <a:p>
            <a:r>
              <a:rPr lang="en-US" sz="3200" dirty="0" smtClean="0">
                <a:solidFill>
                  <a:schemeClr val="accent6">
                    <a:lumMod val="50000"/>
                  </a:schemeClr>
                </a:solidFill>
              </a:rPr>
              <a:t>Included in these Administrative Regions are:</a:t>
            </a:r>
          </a:p>
          <a:p>
            <a:pPr lvl="1">
              <a:buFont typeface="Arial" pitchFamily="34" charset="0"/>
              <a:buChar char="•"/>
            </a:pPr>
            <a:r>
              <a:rPr lang="en-US" sz="3200" dirty="0" smtClean="0">
                <a:solidFill>
                  <a:schemeClr val="accent6">
                    <a:lumMod val="50000"/>
                  </a:schemeClr>
                </a:solidFill>
              </a:rPr>
              <a:t> the island of </a:t>
            </a:r>
            <a:r>
              <a:rPr lang="en-US" sz="3200" b="1" u="sng" dirty="0" err="1" smtClean="0">
                <a:solidFill>
                  <a:schemeClr val="accent6">
                    <a:lumMod val="50000"/>
                  </a:schemeClr>
                </a:solidFill>
              </a:rPr>
              <a:t>Ulleungdo</a:t>
            </a:r>
            <a:r>
              <a:rPr lang="en-US" sz="3200" dirty="0" smtClean="0">
                <a:solidFill>
                  <a:schemeClr val="accent6">
                    <a:lumMod val="50000"/>
                  </a:schemeClr>
                </a:solidFill>
              </a:rPr>
              <a:t> and </a:t>
            </a:r>
            <a:r>
              <a:rPr lang="en-US" sz="3200" b="1" u="sng" dirty="0" err="1" smtClean="0">
                <a:solidFill>
                  <a:schemeClr val="accent6">
                    <a:lumMod val="50000"/>
                  </a:schemeClr>
                </a:solidFill>
              </a:rPr>
              <a:t>Dokdo</a:t>
            </a:r>
            <a:r>
              <a:rPr lang="en-US" sz="3200" dirty="0" smtClean="0">
                <a:solidFill>
                  <a:schemeClr val="accent6">
                    <a:lumMod val="50000"/>
                  </a:schemeClr>
                </a:solidFill>
              </a:rPr>
              <a:t>, which are part of </a:t>
            </a:r>
            <a:r>
              <a:rPr lang="en-US" sz="3200" dirty="0" err="1" smtClean="0">
                <a:solidFill>
                  <a:schemeClr val="accent6">
                    <a:lumMod val="50000"/>
                  </a:schemeClr>
                </a:solidFill>
              </a:rPr>
              <a:t>Gyeongsangbuk</a:t>
            </a:r>
            <a:r>
              <a:rPr lang="en-US" sz="3200" dirty="0" smtClean="0">
                <a:solidFill>
                  <a:schemeClr val="accent6">
                    <a:lumMod val="50000"/>
                  </a:schemeClr>
                </a:solidFill>
              </a:rPr>
              <a:t>-do (Province).</a:t>
            </a:r>
          </a:p>
          <a:p>
            <a:pPr lvl="1">
              <a:buFont typeface="Arial" pitchFamily="34" charset="0"/>
              <a:buChar char="•"/>
            </a:pPr>
            <a:r>
              <a:rPr lang="en-US" sz="3200" dirty="0" smtClean="0">
                <a:solidFill>
                  <a:schemeClr val="accent6">
                    <a:lumMod val="50000"/>
                  </a:schemeClr>
                </a:solidFill>
              </a:rPr>
              <a:t> </a:t>
            </a:r>
            <a:r>
              <a:rPr lang="en-US" sz="3200" b="1" u="sng" dirty="0" smtClean="0">
                <a:solidFill>
                  <a:schemeClr val="accent6">
                    <a:lumMod val="50000"/>
                  </a:schemeClr>
                </a:solidFill>
              </a:rPr>
              <a:t>two scientific Oceanic Research Stations</a:t>
            </a:r>
            <a:r>
              <a:rPr lang="en-US" sz="3200" dirty="0" smtClean="0">
                <a:solidFill>
                  <a:schemeClr val="accent6">
                    <a:lumMod val="50000"/>
                  </a:schemeClr>
                </a:solidFill>
              </a:rPr>
              <a:t>, </a:t>
            </a:r>
            <a:r>
              <a:rPr lang="en-US" sz="3200" dirty="0" err="1" smtClean="0">
                <a:solidFill>
                  <a:schemeClr val="accent6">
                    <a:lumMod val="50000"/>
                  </a:schemeClr>
                </a:solidFill>
              </a:rPr>
              <a:t>Gageocho</a:t>
            </a:r>
            <a:r>
              <a:rPr lang="en-US" sz="3200" dirty="0" smtClean="0">
                <a:solidFill>
                  <a:schemeClr val="accent6">
                    <a:lumMod val="50000"/>
                  </a:schemeClr>
                </a:solidFill>
              </a:rPr>
              <a:t> Station and </a:t>
            </a:r>
            <a:r>
              <a:rPr lang="en-US" sz="3200" dirty="0" err="1" smtClean="0">
                <a:solidFill>
                  <a:schemeClr val="accent6">
                    <a:lumMod val="50000"/>
                  </a:schemeClr>
                </a:solidFill>
              </a:rPr>
              <a:t>Ieodo</a:t>
            </a:r>
            <a:r>
              <a:rPr lang="en-US" sz="3200" dirty="0" smtClean="0">
                <a:solidFill>
                  <a:schemeClr val="accent6">
                    <a:lumMod val="50000"/>
                  </a:schemeClr>
                </a:solidFill>
              </a:rPr>
              <a:t> Station, which monitor hydrographic, atmospheric and ocean current conditions.</a:t>
            </a:r>
          </a:p>
          <a:p>
            <a:pPr lvl="1">
              <a:buFont typeface="Arial" pitchFamily="34" charset="0"/>
              <a:buChar char="•"/>
            </a:pPr>
            <a:r>
              <a:rPr lang="en-US" sz="3200" dirty="0" smtClean="0">
                <a:solidFill>
                  <a:schemeClr val="accent6">
                    <a:lumMod val="50000"/>
                  </a:schemeClr>
                </a:solidFill>
              </a:rPr>
              <a:t> other tidal stations, ocean buoys, surface current stations, and ocean stations as operated by various government institutes.</a:t>
            </a:r>
            <a:endParaRPr lang="en-US" sz="32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457200" y="228600"/>
            <a:ext cx="8001000" cy="6740307"/>
          </a:xfrm>
          <a:prstGeom prst="rect">
            <a:avLst/>
          </a:prstGeom>
        </p:spPr>
        <p:txBody>
          <a:bodyPr wrap="square">
            <a:spAutoFit/>
          </a:bodyPr>
          <a:lstStyle/>
          <a:p>
            <a:pPr algn="ctr"/>
            <a:r>
              <a:rPr lang="en-US" sz="3600" dirty="0" smtClean="0">
                <a:solidFill>
                  <a:schemeClr val="accent6">
                    <a:lumMod val="50000"/>
                  </a:schemeClr>
                </a:solidFill>
              </a:rPr>
              <a:t>Chapter 2</a:t>
            </a:r>
          </a:p>
          <a:p>
            <a:r>
              <a:rPr lang="en-US" sz="3600" dirty="0" smtClean="0">
                <a:solidFill>
                  <a:schemeClr val="accent6">
                    <a:lumMod val="50000"/>
                  </a:schemeClr>
                </a:solidFill>
              </a:rPr>
              <a:t>The chapter on </a:t>
            </a:r>
            <a:r>
              <a:rPr lang="en-US" sz="3600" b="1" u="sng" dirty="0" smtClean="0">
                <a:solidFill>
                  <a:schemeClr val="accent6">
                    <a:lumMod val="50000"/>
                  </a:schemeClr>
                </a:solidFill>
              </a:rPr>
              <a:t>Government and Local Autonomy</a:t>
            </a:r>
            <a:r>
              <a:rPr lang="en-US" sz="3600" dirty="0" smtClean="0">
                <a:solidFill>
                  <a:schemeClr val="accent6">
                    <a:lumMod val="50000"/>
                  </a:schemeClr>
                </a:solidFill>
              </a:rPr>
              <a:t> presents a complete organization of government branches in detail (p52-67).</a:t>
            </a:r>
          </a:p>
          <a:p>
            <a:endParaRPr lang="en-US" sz="3600" dirty="0" smtClean="0">
              <a:solidFill>
                <a:schemeClr val="accent6">
                  <a:lumMod val="50000"/>
                </a:schemeClr>
              </a:solidFill>
            </a:endParaRPr>
          </a:p>
          <a:p>
            <a:r>
              <a:rPr lang="en-US" sz="3600" dirty="0" smtClean="0">
                <a:solidFill>
                  <a:schemeClr val="accent6">
                    <a:lumMod val="50000"/>
                  </a:schemeClr>
                </a:solidFill>
              </a:rPr>
              <a:t>This includes its </a:t>
            </a:r>
          </a:p>
          <a:p>
            <a:pPr lvl="1">
              <a:buFont typeface="Arial" pitchFamily="34" charset="0"/>
              <a:buChar char="•"/>
            </a:pPr>
            <a:r>
              <a:rPr lang="en-US" sz="3600" dirty="0" smtClean="0">
                <a:solidFill>
                  <a:schemeClr val="accent6">
                    <a:lumMod val="50000"/>
                  </a:schemeClr>
                </a:solidFill>
              </a:rPr>
              <a:t> National Assembly</a:t>
            </a:r>
          </a:p>
          <a:p>
            <a:pPr lvl="1">
              <a:buFont typeface="Arial" pitchFamily="34" charset="0"/>
              <a:buChar char="•"/>
            </a:pPr>
            <a:r>
              <a:rPr lang="en-US" sz="3600" dirty="0" smtClean="0">
                <a:solidFill>
                  <a:schemeClr val="accent6">
                    <a:lumMod val="50000"/>
                  </a:schemeClr>
                </a:solidFill>
              </a:rPr>
              <a:t> Executive Government</a:t>
            </a:r>
          </a:p>
          <a:p>
            <a:pPr lvl="1">
              <a:buFont typeface="Arial" pitchFamily="34" charset="0"/>
              <a:buChar char="•"/>
            </a:pPr>
            <a:r>
              <a:rPr lang="en-US" sz="3600" dirty="0" smtClean="0">
                <a:solidFill>
                  <a:schemeClr val="accent6">
                    <a:lumMod val="50000"/>
                  </a:schemeClr>
                </a:solidFill>
              </a:rPr>
              <a:t> Judiciary</a:t>
            </a:r>
          </a:p>
          <a:p>
            <a:pPr lvl="1">
              <a:buFont typeface="Arial" pitchFamily="34" charset="0"/>
              <a:buChar char="•"/>
            </a:pPr>
            <a:r>
              <a:rPr lang="en-US" sz="3600" dirty="0" smtClean="0">
                <a:solidFill>
                  <a:schemeClr val="accent6">
                    <a:lumMod val="50000"/>
                  </a:schemeClr>
                </a:solidFill>
              </a:rPr>
              <a:t> Local Autonomy and Decentralization</a:t>
            </a:r>
          </a:p>
          <a:p>
            <a:endParaRPr lang="en-US" sz="3600" dirty="0" smtClean="0">
              <a:solidFill>
                <a:schemeClr val="accent6">
                  <a:lumMod val="50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152400" y="762000"/>
            <a:ext cx="2895600" cy="5632311"/>
          </a:xfrm>
          <a:prstGeom prst="rect">
            <a:avLst/>
          </a:prstGeom>
        </p:spPr>
        <p:txBody>
          <a:bodyPr wrap="square">
            <a:spAutoFit/>
          </a:bodyPr>
          <a:lstStyle/>
          <a:p>
            <a:r>
              <a:rPr lang="en-US" sz="3600" dirty="0" smtClean="0">
                <a:solidFill>
                  <a:schemeClr val="accent6">
                    <a:lumMod val="50000"/>
                  </a:schemeClr>
                </a:solidFill>
              </a:rPr>
              <a:t>There are some unique maps on the geography of its voting patterns. This map is on </a:t>
            </a:r>
            <a:r>
              <a:rPr lang="en-US" sz="3600" b="1" u="sng" dirty="0" smtClean="0">
                <a:solidFill>
                  <a:schemeClr val="accent6">
                    <a:lumMod val="50000"/>
                  </a:schemeClr>
                </a:solidFill>
              </a:rPr>
              <a:t>Voter Turnout by Political Party</a:t>
            </a:r>
            <a:r>
              <a:rPr lang="en-US" sz="3600" dirty="0" smtClean="0">
                <a:solidFill>
                  <a:schemeClr val="accent6">
                    <a:lumMod val="50000"/>
                  </a:schemeClr>
                </a:solidFill>
              </a:rPr>
              <a:t>.</a:t>
            </a:r>
          </a:p>
        </p:txBody>
      </p:sp>
      <p:pic>
        <p:nvPicPr>
          <p:cNvPr id="1027" name="Picture 3"/>
          <p:cNvPicPr>
            <a:picLocks noChangeAspect="1" noChangeArrowheads="1"/>
          </p:cNvPicPr>
          <p:nvPr/>
        </p:nvPicPr>
        <p:blipFill>
          <a:blip r:embed="rId3" cstate="print"/>
          <a:srcRect/>
          <a:stretch>
            <a:fillRect/>
          </a:stretch>
        </p:blipFill>
        <p:spPr bwMode="auto">
          <a:xfrm>
            <a:off x="3048000" y="304800"/>
            <a:ext cx="5967412" cy="6254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304800" y="1676400"/>
            <a:ext cx="2590800" cy="2308324"/>
          </a:xfrm>
          <a:prstGeom prst="rect">
            <a:avLst/>
          </a:prstGeom>
        </p:spPr>
        <p:txBody>
          <a:bodyPr wrap="square">
            <a:spAutoFit/>
          </a:bodyPr>
          <a:lstStyle/>
          <a:p>
            <a:r>
              <a:rPr lang="en-US" sz="3600" dirty="0" smtClean="0">
                <a:solidFill>
                  <a:schemeClr val="accent6">
                    <a:lumMod val="50000"/>
                  </a:schemeClr>
                </a:solidFill>
              </a:rPr>
              <a:t>This one is on </a:t>
            </a:r>
            <a:r>
              <a:rPr lang="en-US" sz="3600" b="1" u="sng" dirty="0" smtClean="0">
                <a:solidFill>
                  <a:schemeClr val="accent6">
                    <a:lumMod val="50000"/>
                  </a:schemeClr>
                </a:solidFill>
              </a:rPr>
              <a:t>Voter Turnout by Age</a:t>
            </a:r>
            <a:r>
              <a:rPr lang="en-US" sz="3600" dirty="0" smtClean="0">
                <a:solidFill>
                  <a:schemeClr val="accent6">
                    <a:lumMod val="50000"/>
                  </a:schemeClr>
                </a:solidFill>
              </a:rPr>
              <a:t>.</a:t>
            </a:r>
          </a:p>
        </p:txBody>
      </p:sp>
      <p:pic>
        <p:nvPicPr>
          <p:cNvPr id="2050" name="Picture 2"/>
          <p:cNvPicPr>
            <a:picLocks noChangeAspect="1" noChangeArrowheads="1"/>
          </p:cNvPicPr>
          <p:nvPr/>
        </p:nvPicPr>
        <p:blipFill>
          <a:blip r:embed="rId3" cstate="print"/>
          <a:srcRect/>
          <a:stretch>
            <a:fillRect/>
          </a:stretch>
        </p:blipFill>
        <p:spPr bwMode="auto">
          <a:xfrm>
            <a:off x="3105150" y="0"/>
            <a:ext cx="6038850" cy="68170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762000" y="228600"/>
            <a:ext cx="7696200" cy="6740307"/>
          </a:xfrm>
          <a:prstGeom prst="rect">
            <a:avLst/>
          </a:prstGeom>
        </p:spPr>
        <p:txBody>
          <a:bodyPr wrap="square">
            <a:spAutoFit/>
          </a:bodyPr>
          <a:lstStyle/>
          <a:p>
            <a:pPr algn="ctr"/>
            <a:r>
              <a:rPr lang="en-US" sz="3600" dirty="0" smtClean="0">
                <a:solidFill>
                  <a:schemeClr val="accent6">
                    <a:lumMod val="50000"/>
                  </a:schemeClr>
                </a:solidFill>
              </a:rPr>
              <a:t>Chapter 3</a:t>
            </a:r>
          </a:p>
          <a:p>
            <a:r>
              <a:rPr lang="en-US" sz="3600" dirty="0" smtClean="0">
                <a:solidFill>
                  <a:schemeClr val="accent6">
                    <a:lumMod val="50000"/>
                  </a:schemeClr>
                </a:solidFill>
              </a:rPr>
              <a:t>The chapter on </a:t>
            </a:r>
            <a:r>
              <a:rPr lang="en-US" sz="3600" b="1" u="sng" dirty="0" smtClean="0">
                <a:solidFill>
                  <a:schemeClr val="accent6">
                    <a:lumMod val="50000"/>
                  </a:schemeClr>
                </a:solidFill>
              </a:rPr>
              <a:t>Transformation and Development of the Land </a:t>
            </a:r>
            <a:r>
              <a:rPr lang="en-US" sz="3600" dirty="0" smtClean="0">
                <a:solidFill>
                  <a:schemeClr val="accent6">
                    <a:lumMod val="50000"/>
                  </a:schemeClr>
                </a:solidFill>
              </a:rPr>
              <a:t>is really the major core of the Atlas (p68-117).</a:t>
            </a:r>
          </a:p>
          <a:p>
            <a:endParaRPr lang="en-US" sz="3600" dirty="0" smtClean="0">
              <a:solidFill>
                <a:schemeClr val="accent6">
                  <a:lumMod val="50000"/>
                </a:schemeClr>
              </a:solidFill>
            </a:endParaRPr>
          </a:p>
          <a:p>
            <a:r>
              <a:rPr lang="en-US" sz="3600" dirty="0" smtClean="0">
                <a:solidFill>
                  <a:schemeClr val="accent6">
                    <a:lumMod val="50000"/>
                  </a:schemeClr>
                </a:solidFill>
              </a:rPr>
              <a:t>It captures the post-Korean War (even though the War is not officially declared over) re-building of South Korea from a war-torn state to its current status as global economic powerhouse in merely 60 years.</a:t>
            </a:r>
          </a:p>
          <a:p>
            <a:endParaRPr lang="en-US" sz="3600" dirty="0" smtClean="0">
              <a:solidFill>
                <a:schemeClr val="accent6">
                  <a:lumMod val="50000"/>
                </a:schemeClr>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457200" y="381000"/>
            <a:ext cx="8382000" cy="6186309"/>
          </a:xfrm>
          <a:prstGeom prst="rect">
            <a:avLst/>
          </a:prstGeom>
        </p:spPr>
        <p:txBody>
          <a:bodyPr wrap="square">
            <a:spAutoFit/>
          </a:bodyPr>
          <a:lstStyle/>
          <a:p>
            <a:r>
              <a:rPr lang="en-US" sz="3600" dirty="0" smtClean="0">
                <a:solidFill>
                  <a:schemeClr val="accent6">
                    <a:lumMod val="50000"/>
                  </a:schemeClr>
                </a:solidFill>
              </a:rPr>
              <a:t>This chapter is predicated on the following </a:t>
            </a:r>
            <a:r>
              <a:rPr lang="en-US" sz="3600" b="1" u="sng" dirty="0" smtClean="0">
                <a:solidFill>
                  <a:schemeClr val="accent6">
                    <a:lumMod val="50000"/>
                  </a:schemeClr>
                </a:solidFill>
              </a:rPr>
              <a:t>spatial topics</a:t>
            </a:r>
            <a:r>
              <a:rPr lang="en-US" sz="3600" dirty="0" smtClean="0">
                <a:solidFill>
                  <a:schemeClr val="accent6">
                    <a:lumMod val="50000"/>
                  </a:schemeClr>
                </a:solidFill>
              </a:rPr>
              <a:t>:</a:t>
            </a:r>
          </a:p>
          <a:p>
            <a:pPr lvl="1">
              <a:buFont typeface="Arial" pitchFamily="34" charset="0"/>
              <a:buChar char="•"/>
            </a:pPr>
            <a:r>
              <a:rPr lang="en-US" sz="3600" dirty="0" smtClean="0">
                <a:solidFill>
                  <a:schemeClr val="accent6">
                    <a:lumMod val="50000"/>
                  </a:schemeClr>
                </a:solidFill>
              </a:rPr>
              <a:t> Transformation of the Land</a:t>
            </a:r>
          </a:p>
          <a:p>
            <a:pPr lvl="1">
              <a:buFont typeface="Arial" pitchFamily="34" charset="0"/>
              <a:buChar char="•"/>
            </a:pPr>
            <a:r>
              <a:rPr lang="en-US" sz="3600" dirty="0" smtClean="0">
                <a:solidFill>
                  <a:schemeClr val="accent6">
                    <a:lumMod val="50000"/>
                  </a:schemeClr>
                </a:solidFill>
              </a:rPr>
              <a:t> Spatial Planning (on a national scale)</a:t>
            </a:r>
          </a:p>
          <a:p>
            <a:pPr lvl="1">
              <a:buFont typeface="Arial" pitchFamily="34" charset="0"/>
              <a:buChar char="•"/>
            </a:pPr>
            <a:r>
              <a:rPr lang="en-US" sz="3600" dirty="0" smtClean="0">
                <a:solidFill>
                  <a:schemeClr val="accent6">
                    <a:lumMod val="50000"/>
                  </a:schemeClr>
                </a:solidFill>
              </a:rPr>
              <a:t> Regional Development</a:t>
            </a:r>
          </a:p>
          <a:p>
            <a:pPr lvl="1">
              <a:buFont typeface="Arial" pitchFamily="34" charset="0"/>
              <a:buChar char="•"/>
            </a:pPr>
            <a:r>
              <a:rPr lang="en-US" sz="3600" dirty="0" smtClean="0">
                <a:solidFill>
                  <a:schemeClr val="accent6">
                    <a:lumMod val="50000"/>
                  </a:schemeClr>
                </a:solidFill>
              </a:rPr>
              <a:t> Economy and Industry</a:t>
            </a:r>
          </a:p>
          <a:p>
            <a:pPr lvl="1">
              <a:buFont typeface="Arial" pitchFamily="34" charset="0"/>
              <a:buChar char="•"/>
            </a:pPr>
            <a:r>
              <a:rPr lang="en-US" sz="3600" dirty="0" smtClean="0">
                <a:solidFill>
                  <a:schemeClr val="accent6">
                    <a:lumMod val="50000"/>
                  </a:schemeClr>
                </a:solidFill>
              </a:rPr>
              <a:t> Quality of Life</a:t>
            </a:r>
          </a:p>
          <a:p>
            <a:pPr lvl="1">
              <a:buFont typeface="Arial" pitchFamily="34" charset="0"/>
              <a:buChar char="•"/>
            </a:pPr>
            <a:r>
              <a:rPr lang="en-US" sz="3600" dirty="0" smtClean="0">
                <a:solidFill>
                  <a:schemeClr val="accent6">
                    <a:lumMod val="50000"/>
                  </a:schemeClr>
                </a:solidFill>
              </a:rPr>
              <a:t> Population and Human Settlement</a:t>
            </a:r>
          </a:p>
          <a:p>
            <a:endParaRPr lang="en-US" sz="3600" dirty="0" smtClean="0">
              <a:solidFill>
                <a:schemeClr val="accent6">
                  <a:lumMod val="50000"/>
                </a:schemeClr>
              </a:solidFill>
            </a:endParaRPr>
          </a:p>
          <a:p>
            <a:r>
              <a:rPr lang="en-US" sz="3600" dirty="0" smtClean="0">
                <a:solidFill>
                  <a:schemeClr val="accent6">
                    <a:lumMod val="50000"/>
                  </a:schemeClr>
                </a:solidFill>
              </a:rPr>
              <a:t>Numerous maps and charts were produced to illustrate these major attributes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152400" y="304800"/>
            <a:ext cx="8534400" cy="646331"/>
          </a:xfrm>
          <a:prstGeom prst="rect">
            <a:avLst/>
          </a:prstGeom>
        </p:spPr>
        <p:txBody>
          <a:bodyPr wrap="square">
            <a:spAutoFit/>
          </a:bodyPr>
          <a:lstStyle/>
          <a:p>
            <a:r>
              <a:rPr lang="en-US" sz="3600" dirty="0" smtClean="0">
                <a:solidFill>
                  <a:schemeClr val="accent6">
                    <a:lumMod val="50000"/>
                  </a:schemeClr>
                </a:solidFill>
              </a:rPr>
              <a:t>Map showing </a:t>
            </a:r>
            <a:r>
              <a:rPr lang="en-US" sz="3600" b="1" u="sng" dirty="0" smtClean="0">
                <a:solidFill>
                  <a:schemeClr val="accent6">
                    <a:lumMod val="50000"/>
                  </a:schemeClr>
                </a:solidFill>
              </a:rPr>
              <a:t>major development projects</a:t>
            </a:r>
          </a:p>
        </p:txBody>
      </p:sp>
      <p:pic>
        <p:nvPicPr>
          <p:cNvPr id="3076" name="Picture 4"/>
          <p:cNvPicPr>
            <a:picLocks noChangeAspect="1" noChangeArrowheads="1"/>
          </p:cNvPicPr>
          <p:nvPr/>
        </p:nvPicPr>
        <p:blipFill>
          <a:blip r:embed="rId3" cstate="print"/>
          <a:srcRect/>
          <a:stretch>
            <a:fillRect/>
          </a:stretch>
        </p:blipFill>
        <p:spPr bwMode="auto">
          <a:xfrm>
            <a:off x="3733800" y="1828800"/>
            <a:ext cx="5410200" cy="3821993"/>
          </a:xfrm>
          <a:prstGeom prst="rect">
            <a:avLst/>
          </a:prstGeom>
          <a:noFill/>
          <a:ln w="9525">
            <a:noFill/>
            <a:miter lim="800000"/>
            <a:headEnd/>
            <a:tailEnd/>
          </a:ln>
        </p:spPr>
      </p:pic>
      <p:pic>
        <p:nvPicPr>
          <p:cNvPr id="3077" name="Picture 5"/>
          <p:cNvPicPr>
            <a:picLocks noChangeAspect="1" noChangeArrowheads="1"/>
          </p:cNvPicPr>
          <p:nvPr/>
        </p:nvPicPr>
        <p:blipFill>
          <a:blip r:embed="rId4" cstate="print"/>
          <a:srcRect/>
          <a:stretch>
            <a:fillRect/>
          </a:stretch>
        </p:blipFill>
        <p:spPr bwMode="auto">
          <a:xfrm>
            <a:off x="152400" y="990600"/>
            <a:ext cx="3499230" cy="4876800"/>
          </a:xfrm>
          <a:prstGeom prst="rect">
            <a:avLst/>
          </a:prstGeom>
          <a:noFill/>
          <a:ln w="9525">
            <a:noFill/>
            <a:miter lim="800000"/>
            <a:headEnd/>
            <a:tailEnd/>
          </a:ln>
        </p:spPr>
      </p:pic>
      <p:sp>
        <p:nvSpPr>
          <p:cNvPr id="8" name="Rectangle 7"/>
          <p:cNvSpPr/>
          <p:nvPr/>
        </p:nvSpPr>
        <p:spPr>
          <a:xfrm>
            <a:off x="304800" y="5943600"/>
            <a:ext cx="8534400" cy="523220"/>
          </a:xfrm>
          <a:prstGeom prst="rect">
            <a:avLst/>
          </a:prstGeom>
        </p:spPr>
        <p:txBody>
          <a:bodyPr wrap="square">
            <a:spAutoFit/>
          </a:bodyPr>
          <a:lstStyle/>
          <a:p>
            <a:r>
              <a:rPr lang="en-US" sz="2800" dirty="0" smtClean="0">
                <a:solidFill>
                  <a:schemeClr val="accent6">
                    <a:lumMod val="50000"/>
                  </a:schemeClr>
                </a:solidFill>
              </a:rPr>
              <a:t>Note: original map in Atlas has much higher resolution</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152400" y="304800"/>
            <a:ext cx="3429000" cy="2308324"/>
          </a:xfrm>
          <a:prstGeom prst="rect">
            <a:avLst/>
          </a:prstGeom>
        </p:spPr>
        <p:txBody>
          <a:bodyPr wrap="square">
            <a:spAutoFit/>
          </a:bodyPr>
          <a:lstStyle/>
          <a:p>
            <a:r>
              <a:rPr lang="en-US" sz="3600" dirty="0" smtClean="0">
                <a:solidFill>
                  <a:schemeClr val="accent6">
                    <a:lumMod val="50000"/>
                  </a:schemeClr>
                </a:solidFill>
              </a:rPr>
              <a:t>Map showing </a:t>
            </a:r>
            <a:r>
              <a:rPr lang="en-US" sz="3600" b="1" u="sng" dirty="0" smtClean="0">
                <a:solidFill>
                  <a:schemeClr val="accent6">
                    <a:lumMod val="50000"/>
                  </a:schemeClr>
                </a:solidFill>
              </a:rPr>
              <a:t>major transportation infrastructures</a:t>
            </a:r>
          </a:p>
        </p:txBody>
      </p:sp>
      <p:sp>
        <p:nvSpPr>
          <p:cNvPr id="8" name="Rectangle 7"/>
          <p:cNvSpPr/>
          <p:nvPr/>
        </p:nvSpPr>
        <p:spPr>
          <a:xfrm>
            <a:off x="228600" y="5105400"/>
            <a:ext cx="3276600" cy="1384995"/>
          </a:xfrm>
          <a:prstGeom prst="rect">
            <a:avLst/>
          </a:prstGeom>
        </p:spPr>
        <p:txBody>
          <a:bodyPr wrap="square">
            <a:spAutoFit/>
          </a:bodyPr>
          <a:lstStyle/>
          <a:p>
            <a:r>
              <a:rPr lang="en-US" sz="2800" dirty="0" smtClean="0">
                <a:solidFill>
                  <a:schemeClr val="accent6">
                    <a:lumMod val="50000"/>
                  </a:schemeClr>
                </a:solidFill>
              </a:rPr>
              <a:t>Note: original map in Atlas has much higher resolution</a:t>
            </a:r>
          </a:p>
        </p:txBody>
      </p:sp>
      <p:pic>
        <p:nvPicPr>
          <p:cNvPr id="4098" name="Picture 2"/>
          <p:cNvPicPr>
            <a:picLocks noChangeAspect="1" noChangeArrowheads="1"/>
          </p:cNvPicPr>
          <p:nvPr/>
        </p:nvPicPr>
        <p:blipFill>
          <a:blip r:embed="rId3" cstate="print"/>
          <a:srcRect/>
          <a:stretch>
            <a:fillRect/>
          </a:stretch>
        </p:blipFill>
        <p:spPr bwMode="auto">
          <a:xfrm>
            <a:off x="3714990" y="152400"/>
            <a:ext cx="5429010" cy="6705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152400" y="304800"/>
            <a:ext cx="8991600" cy="6186309"/>
          </a:xfrm>
          <a:prstGeom prst="rect">
            <a:avLst/>
          </a:prstGeom>
        </p:spPr>
        <p:txBody>
          <a:bodyPr wrap="square">
            <a:spAutoFit/>
          </a:bodyPr>
          <a:lstStyle/>
          <a:p>
            <a:r>
              <a:rPr lang="en-US" sz="3600" b="1" u="sng" dirty="0" smtClean="0">
                <a:solidFill>
                  <a:schemeClr val="accent6">
                    <a:lumMod val="50000"/>
                  </a:schemeClr>
                </a:solidFill>
              </a:rPr>
              <a:t>Many other maps </a:t>
            </a:r>
            <a:r>
              <a:rPr lang="en-US" sz="3600" dirty="0" smtClean="0">
                <a:solidFill>
                  <a:schemeClr val="accent6">
                    <a:lumMod val="50000"/>
                  </a:schemeClr>
                </a:solidFill>
              </a:rPr>
              <a:t>show such unique themes as </a:t>
            </a:r>
          </a:p>
          <a:p>
            <a:pPr lvl="1">
              <a:buFont typeface="Arial" pitchFamily="34" charset="0"/>
              <a:buChar char="•"/>
            </a:pPr>
            <a:r>
              <a:rPr lang="en-US" sz="3600" dirty="0" smtClean="0">
                <a:solidFill>
                  <a:schemeClr val="accent6">
                    <a:lumMod val="50000"/>
                  </a:schemeClr>
                </a:solidFill>
              </a:rPr>
              <a:t> national </a:t>
            </a:r>
            <a:r>
              <a:rPr lang="en-US" sz="3600" b="1" u="sng" dirty="0" smtClean="0">
                <a:solidFill>
                  <a:schemeClr val="accent6">
                    <a:lumMod val="50000"/>
                  </a:schemeClr>
                </a:solidFill>
              </a:rPr>
              <a:t>spatial planning </a:t>
            </a:r>
            <a:r>
              <a:rPr lang="en-US" sz="3600" dirty="0" smtClean="0">
                <a:solidFill>
                  <a:schemeClr val="accent6">
                    <a:lumMod val="50000"/>
                  </a:schemeClr>
                </a:solidFill>
              </a:rPr>
              <a:t>schemes</a:t>
            </a:r>
          </a:p>
          <a:p>
            <a:pPr lvl="1">
              <a:buFont typeface="Arial" pitchFamily="34" charset="0"/>
              <a:buChar char="•"/>
            </a:pPr>
            <a:r>
              <a:rPr lang="en-US" sz="3600" dirty="0" smtClean="0">
                <a:solidFill>
                  <a:schemeClr val="accent6">
                    <a:lumMod val="50000"/>
                  </a:schemeClr>
                </a:solidFill>
              </a:rPr>
              <a:t> expressway developments thro’ decades</a:t>
            </a:r>
          </a:p>
          <a:p>
            <a:pPr lvl="1">
              <a:buFont typeface="Arial" pitchFamily="34" charset="0"/>
              <a:buChar char="•"/>
            </a:pPr>
            <a:r>
              <a:rPr lang="en-US" sz="3600" dirty="0" smtClean="0">
                <a:solidFill>
                  <a:schemeClr val="accent6">
                    <a:lumMod val="50000"/>
                  </a:schemeClr>
                </a:solidFill>
              </a:rPr>
              <a:t> Railroad extensions</a:t>
            </a:r>
          </a:p>
          <a:p>
            <a:pPr lvl="1">
              <a:buFont typeface="Arial" pitchFamily="34" charset="0"/>
              <a:buChar char="•"/>
            </a:pPr>
            <a:r>
              <a:rPr lang="en-US" sz="3600" dirty="0" smtClean="0">
                <a:solidFill>
                  <a:schemeClr val="accent6">
                    <a:lumMod val="50000"/>
                  </a:schemeClr>
                </a:solidFill>
              </a:rPr>
              <a:t> Regional development plans</a:t>
            </a:r>
          </a:p>
          <a:p>
            <a:pPr lvl="1">
              <a:buFont typeface="Arial" pitchFamily="34" charset="0"/>
              <a:buChar char="•"/>
            </a:pPr>
            <a:r>
              <a:rPr lang="en-US" sz="3600" dirty="0" smtClean="0">
                <a:solidFill>
                  <a:schemeClr val="accent6">
                    <a:lumMod val="50000"/>
                  </a:schemeClr>
                </a:solidFill>
              </a:rPr>
              <a:t> Urban development plans</a:t>
            </a:r>
          </a:p>
          <a:p>
            <a:pPr lvl="1">
              <a:buFont typeface="Arial" pitchFamily="34" charset="0"/>
              <a:buChar char="•"/>
            </a:pPr>
            <a:r>
              <a:rPr lang="en-US" sz="3600" dirty="0" smtClean="0">
                <a:solidFill>
                  <a:schemeClr val="accent6">
                    <a:lumMod val="50000"/>
                  </a:schemeClr>
                </a:solidFill>
              </a:rPr>
              <a:t> Plans to improve </a:t>
            </a:r>
            <a:r>
              <a:rPr lang="en-US" sz="3600" b="1" u="sng" dirty="0" smtClean="0">
                <a:solidFill>
                  <a:schemeClr val="accent6">
                    <a:lumMod val="50000"/>
                  </a:schemeClr>
                </a:solidFill>
              </a:rPr>
              <a:t>quality of life </a:t>
            </a:r>
            <a:r>
              <a:rPr lang="en-US" sz="3600" dirty="0" smtClean="0">
                <a:solidFill>
                  <a:schemeClr val="accent6">
                    <a:lumMod val="50000"/>
                  </a:schemeClr>
                </a:solidFill>
              </a:rPr>
              <a:t>(Map of    	</a:t>
            </a:r>
            <a:r>
              <a:rPr lang="en-US" sz="3600" b="1" u="sng" dirty="0" smtClean="0">
                <a:solidFill>
                  <a:schemeClr val="accent6">
                    <a:lumMod val="50000"/>
                  </a:schemeClr>
                </a:solidFill>
              </a:rPr>
              <a:t>happiness index</a:t>
            </a:r>
            <a:r>
              <a:rPr lang="en-US" sz="3600" dirty="0" smtClean="0">
                <a:solidFill>
                  <a:schemeClr val="accent6">
                    <a:lumMod val="50000"/>
                  </a:schemeClr>
                </a:solidFill>
              </a:rPr>
              <a:t>, p.105)</a:t>
            </a:r>
          </a:p>
          <a:p>
            <a:pPr lvl="1">
              <a:buFont typeface="Arial" pitchFamily="34" charset="0"/>
              <a:buChar char="•"/>
            </a:pPr>
            <a:r>
              <a:rPr lang="en-US" sz="3600" dirty="0" smtClean="0">
                <a:solidFill>
                  <a:schemeClr val="accent6">
                    <a:lumMod val="50000"/>
                  </a:schemeClr>
                </a:solidFill>
              </a:rPr>
              <a:t> Human settlement plans and communities</a:t>
            </a:r>
          </a:p>
          <a:p>
            <a:pPr lvl="1">
              <a:buFont typeface="Arial" pitchFamily="34" charset="0"/>
              <a:buChar char="•"/>
            </a:pPr>
            <a:r>
              <a:rPr lang="en-US" sz="3600" dirty="0" smtClean="0">
                <a:solidFill>
                  <a:schemeClr val="accent6">
                    <a:lumMod val="50000"/>
                  </a:schemeClr>
                </a:solidFill>
              </a:rPr>
              <a:t> Economic growth plans</a:t>
            </a:r>
          </a:p>
          <a:p>
            <a:pPr lvl="1">
              <a:buFont typeface="Arial" pitchFamily="34" charset="0"/>
              <a:buChar char="•"/>
            </a:pPr>
            <a:r>
              <a:rPr lang="en-US" sz="3600" dirty="0" smtClean="0">
                <a:solidFill>
                  <a:schemeClr val="accent6">
                    <a:lumMod val="50000"/>
                  </a:schemeClr>
                </a:solidFill>
              </a:rPr>
              <a:t> In- and out- migration patterns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152400" y="304800"/>
            <a:ext cx="8839200" cy="7294305"/>
          </a:xfrm>
          <a:prstGeom prst="rect">
            <a:avLst/>
          </a:prstGeom>
        </p:spPr>
        <p:txBody>
          <a:bodyPr wrap="square">
            <a:spAutoFit/>
          </a:bodyPr>
          <a:lstStyle/>
          <a:p>
            <a:pPr algn="ctr"/>
            <a:r>
              <a:rPr lang="en-US" sz="3600" dirty="0" smtClean="0">
                <a:solidFill>
                  <a:schemeClr val="accent6">
                    <a:lumMod val="50000"/>
                  </a:schemeClr>
                </a:solidFill>
              </a:rPr>
              <a:t>Chapter 4</a:t>
            </a:r>
          </a:p>
          <a:p>
            <a:r>
              <a:rPr lang="en-US" sz="3600" dirty="0" smtClean="0">
                <a:solidFill>
                  <a:schemeClr val="accent6">
                    <a:lumMod val="50000"/>
                  </a:schemeClr>
                </a:solidFill>
              </a:rPr>
              <a:t>The chapter on Korea in the World (p118-159) highlights </a:t>
            </a:r>
            <a:r>
              <a:rPr lang="en-US" sz="3600" b="1" u="sng" dirty="0" smtClean="0">
                <a:solidFill>
                  <a:schemeClr val="accent6">
                    <a:lumMod val="50000"/>
                  </a:schemeClr>
                </a:solidFill>
              </a:rPr>
              <a:t>South Korea’s global activities </a:t>
            </a:r>
            <a:r>
              <a:rPr lang="en-US" sz="3600" dirty="0" smtClean="0">
                <a:solidFill>
                  <a:schemeClr val="accent6">
                    <a:lumMod val="50000"/>
                  </a:schemeClr>
                </a:solidFill>
              </a:rPr>
              <a:t>on:</a:t>
            </a:r>
          </a:p>
          <a:p>
            <a:pPr lvl="1">
              <a:buFont typeface="Arial" pitchFamily="34" charset="0"/>
              <a:buChar char="•"/>
            </a:pPr>
            <a:r>
              <a:rPr lang="en-US" sz="3600" dirty="0" smtClean="0">
                <a:solidFill>
                  <a:schemeClr val="accent6">
                    <a:lumMod val="50000"/>
                  </a:schemeClr>
                </a:solidFill>
              </a:rPr>
              <a:t> Diplomacy</a:t>
            </a:r>
          </a:p>
          <a:p>
            <a:pPr lvl="1">
              <a:buFont typeface="Arial" pitchFamily="34" charset="0"/>
              <a:buChar char="•"/>
            </a:pPr>
            <a:r>
              <a:rPr lang="en-US" sz="3600" dirty="0" smtClean="0">
                <a:solidFill>
                  <a:schemeClr val="accent6">
                    <a:lumMod val="50000"/>
                  </a:schemeClr>
                </a:solidFill>
              </a:rPr>
              <a:t> International Development &amp; Cooperation</a:t>
            </a:r>
          </a:p>
          <a:p>
            <a:pPr lvl="1">
              <a:buFont typeface="Arial" pitchFamily="34" charset="0"/>
              <a:buChar char="•"/>
            </a:pPr>
            <a:r>
              <a:rPr lang="en-US" sz="3600" dirty="0" smtClean="0">
                <a:solidFill>
                  <a:schemeClr val="accent6">
                    <a:lumMod val="50000"/>
                  </a:schemeClr>
                </a:solidFill>
              </a:rPr>
              <a:t> International Trade and Investment</a:t>
            </a:r>
          </a:p>
          <a:p>
            <a:pPr lvl="1">
              <a:buFont typeface="Arial" pitchFamily="34" charset="0"/>
              <a:buChar char="•"/>
            </a:pPr>
            <a:r>
              <a:rPr lang="en-US" sz="3600" dirty="0" smtClean="0">
                <a:solidFill>
                  <a:schemeClr val="accent6">
                    <a:lumMod val="50000"/>
                  </a:schemeClr>
                </a:solidFill>
              </a:rPr>
              <a:t> Research and Expedition (</a:t>
            </a:r>
            <a:r>
              <a:rPr lang="en-US" sz="3600" dirty="0" err="1" smtClean="0">
                <a:solidFill>
                  <a:schemeClr val="accent6">
                    <a:lumMod val="50000"/>
                  </a:schemeClr>
                </a:solidFill>
              </a:rPr>
              <a:t>Dasan</a:t>
            </a:r>
            <a:r>
              <a:rPr lang="en-US" sz="3600" dirty="0" smtClean="0">
                <a:solidFill>
                  <a:schemeClr val="accent6">
                    <a:lumMod val="50000"/>
                  </a:schemeClr>
                </a:solidFill>
              </a:rPr>
              <a:t> Station on 	Svalbard Is., King </a:t>
            </a:r>
            <a:r>
              <a:rPr lang="en-US" sz="3600" dirty="0" err="1" smtClean="0">
                <a:solidFill>
                  <a:schemeClr val="accent6">
                    <a:lumMod val="50000"/>
                  </a:schemeClr>
                </a:solidFill>
              </a:rPr>
              <a:t>Sejong</a:t>
            </a:r>
            <a:r>
              <a:rPr lang="en-US" sz="3600" dirty="0" smtClean="0">
                <a:solidFill>
                  <a:schemeClr val="accent6">
                    <a:lumMod val="50000"/>
                  </a:schemeClr>
                </a:solidFill>
              </a:rPr>
              <a:t> Station and Jang 	</a:t>
            </a:r>
            <a:r>
              <a:rPr lang="en-US" sz="3600" dirty="0" err="1" smtClean="0">
                <a:solidFill>
                  <a:schemeClr val="accent6">
                    <a:lumMod val="50000"/>
                  </a:schemeClr>
                </a:solidFill>
              </a:rPr>
              <a:t>Bogo</a:t>
            </a:r>
            <a:r>
              <a:rPr lang="en-US" sz="3600" dirty="0" smtClean="0">
                <a:solidFill>
                  <a:schemeClr val="accent6">
                    <a:lumMod val="50000"/>
                  </a:schemeClr>
                </a:solidFill>
              </a:rPr>
              <a:t> Station in Antarctica)</a:t>
            </a:r>
          </a:p>
          <a:p>
            <a:pPr lvl="1">
              <a:buFont typeface="Arial" pitchFamily="34" charset="0"/>
              <a:buChar char="•"/>
            </a:pPr>
            <a:r>
              <a:rPr lang="en-US" sz="3600" dirty="0" smtClean="0">
                <a:solidFill>
                  <a:schemeClr val="accent6">
                    <a:lumMod val="50000"/>
                  </a:schemeClr>
                </a:solidFill>
              </a:rPr>
              <a:t> World Heritage (cultural)</a:t>
            </a:r>
          </a:p>
          <a:p>
            <a:pPr lvl="1">
              <a:buFont typeface="Arial" pitchFamily="34" charset="0"/>
              <a:buChar char="•"/>
            </a:pPr>
            <a:r>
              <a:rPr lang="en-US" sz="3600" dirty="0" smtClean="0">
                <a:solidFill>
                  <a:schemeClr val="accent6">
                    <a:lumMod val="50000"/>
                  </a:schemeClr>
                </a:solidFill>
              </a:rPr>
              <a:t> Living with Diversity</a:t>
            </a:r>
          </a:p>
          <a:p>
            <a:endParaRPr lang="en-US" sz="3600" dirty="0" smtClean="0">
              <a:solidFill>
                <a:schemeClr val="accent6">
                  <a:lumMod val="50000"/>
                </a:schemeClr>
              </a:solidFill>
            </a:endParaRPr>
          </a:p>
          <a:p>
            <a:endParaRPr lang="en-US" sz="3600" dirty="0" smtClean="0">
              <a:solidFill>
                <a:schemeClr val="accent6">
                  <a:lumMod val="50000"/>
                </a:schemeClr>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152400" y="1143000"/>
            <a:ext cx="8991600" cy="3970318"/>
          </a:xfrm>
          <a:prstGeom prst="rect">
            <a:avLst/>
          </a:prstGeom>
        </p:spPr>
        <p:txBody>
          <a:bodyPr wrap="square">
            <a:spAutoFit/>
          </a:bodyPr>
          <a:lstStyle/>
          <a:p>
            <a:r>
              <a:rPr lang="en-US" sz="3600" b="1" u="sng" dirty="0" smtClean="0">
                <a:solidFill>
                  <a:schemeClr val="accent6">
                    <a:lumMod val="50000"/>
                  </a:schemeClr>
                </a:solidFill>
              </a:rPr>
              <a:t>Many world maps </a:t>
            </a:r>
            <a:r>
              <a:rPr lang="en-US" sz="3600" dirty="0" smtClean="0">
                <a:solidFill>
                  <a:schemeClr val="accent6">
                    <a:lumMod val="50000"/>
                  </a:schemeClr>
                </a:solidFill>
              </a:rPr>
              <a:t>show such themes as </a:t>
            </a:r>
          </a:p>
          <a:p>
            <a:pPr lvl="1">
              <a:buFont typeface="Arial" pitchFamily="34" charset="0"/>
              <a:buChar char="•"/>
            </a:pPr>
            <a:r>
              <a:rPr lang="en-US" sz="3600" dirty="0" smtClean="0">
                <a:solidFill>
                  <a:schemeClr val="accent6">
                    <a:lumMod val="50000"/>
                  </a:schemeClr>
                </a:solidFill>
              </a:rPr>
              <a:t> Major treaties with the world</a:t>
            </a:r>
          </a:p>
          <a:p>
            <a:pPr lvl="1">
              <a:buFont typeface="Arial" pitchFamily="34" charset="0"/>
              <a:buChar char="•"/>
            </a:pPr>
            <a:r>
              <a:rPr lang="en-US" sz="3600" dirty="0" smtClean="0">
                <a:solidFill>
                  <a:schemeClr val="accent6">
                    <a:lumMod val="50000"/>
                  </a:schemeClr>
                </a:solidFill>
              </a:rPr>
              <a:t> Personnel and cultural exchanges</a:t>
            </a:r>
          </a:p>
          <a:p>
            <a:pPr lvl="1">
              <a:buFont typeface="Arial" pitchFamily="34" charset="0"/>
              <a:buChar char="•"/>
            </a:pPr>
            <a:r>
              <a:rPr lang="en-US" sz="3600" dirty="0" smtClean="0">
                <a:solidFill>
                  <a:schemeClr val="accent6">
                    <a:lumMod val="50000"/>
                  </a:schemeClr>
                </a:solidFill>
              </a:rPr>
              <a:t> Free Trade agreements</a:t>
            </a:r>
          </a:p>
          <a:p>
            <a:pPr lvl="1">
              <a:buFont typeface="Arial" pitchFamily="34" charset="0"/>
              <a:buChar char="•"/>
            </a:pPr>
            <a:r>
              <a:rPr lang="en-US" sz="3600" dirty="0" smtClean="0">
                <a:solidFill>
                  <a:schemeClr val="accent6">
                    <a:lumMod val="50000"/>
                  </a:schemeClr>
                </a:solidFill>
              </a:rPr>
              <a:t> Korea’s foreign direct investments</a:t>
            </a:r>
          </a:p>
          <a:p>
            <a:pPr lvl="1">
              <a:buFont typeface="Arial" pitchFamily="34" charset="0"/>
              <a:buChar char="•"/>
            </a:pPr>
            <a:r>
              <a:rPr lang="en-US" sz="3600" dirty="0" smtClean="0">
                <a:solidFill>
                  <a:schemeClr val="accent6">
                    <a:lumMod val="50000"/>
                  </a:schemeClr>
                </a:solidFill>
              </a:rPr>
              <a:t> Korea’s overseas resource developments</a:t>
            </a:r>
          </a:p>
          <a:p>
            <a:pPr lvl="1"/>
            <a:r>
              <a:rPr lang="en-US" sz="3600" dirty="0" smtClean="0">
                <a:solidFill>
                  <a:schemeClr val="accent6">
                    <a:lumMod val="50000"/>
                  </a:schemeClr>
                </a:solidFill>
              </a:rPr>
              <a:t>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152400" y="381000"/>
            <a:ext cx="8991600" cy="1200329"/>
          </a:xfrm>
          <a:prstGeom prst="rect">
            <a:avLst/>
          </a:prstGeom>
        </p:spPr>
        <p:txBody>
          <a:bodyPr wrap="square">
            <a:spAutoFit/>
          </a:bodyPr>
          <a:lstStyle/>
          <a:p>
            <a:r>
              <a:rPr lang="en-US" sz="3600" dirty="0" smtClean="0">
                <a:solidFill>
                  <a:schemeClr val="accent6">
                    <a:lumMod val="50000"/>
                  </a:schemeClr>
                </a:solidFill>
              </a:rPr>
              <a:t>In addition, there are multiple photographs showing Korea’s culture, heritage and diversity.</a:t>
            </a:r>
          </a:p>
        </p:txBody>
      </p:sp>
      <p:pic>
        <p:nvPicPr>
          <p:cNvPr id="5122" name="Picture 2"/>
          <p:cNvPicPr>
            <a:picLocks noChangeAspect="1" noChangeArrowheads="1"/>
          </p:cNvPicPr>
          <p:nvPr/>
        </p:nvPicPr>
        <p:blipFill>
          <a:blip r:embed="rId3" cstate="print"/>
          <a:srcRect/>
          <a:stretch>
            <a:fillRect/>
          </a:stretch>
        </p:blipFill>
        <p:spPr bwMode="auto">
          <a:xfrm>
            <a:off x="838200" y="1905000"/>
            <a:ext cx="7772400" cy="2356878"/>
          </a:xfrm>
          <a:prstGeom prst="rect">
            <a:avLst/>
          </a:prstGeom>
          <a:noFill/>
          <a:ln w="9525">
            <a:noFill/>
            <a:miter lim="800000"/>
            <a:headEnd/>
            <a:tailEnd/>
          </a:ln>
        </p:spPr>
      </p:pic>
      <p:pic>
        <p:nvPicPr>
          <p:cNvPr id="5123" name="Picture 3"/>
          <p:cNvPicPr>
            <a:picLocks noChangeAspect="1" noChangeArrowheads="1"/>
          </p:cNvPicPr>
          <p:nvPr/>
        </p:nvPicPr>
        <p:blipFill>
          <a:blip r:embed="rId4" cstate="print"/>
          <a:srcRect/>
          <a:stretch>
            <a:fillRect/>
          </a:stretch>
        </p:blipFill>
        <p:spPr bwMode="auto">
          <a:xfrm>
            <a:off x="838200" y="4191000"/>
            <a:ext cx="7851112" cy="243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533400" y="609600"/>
            <a:ext cx="8153400" cy="4339650"/>
          </a:xfrm>
          <a:prstGeom prst="rect">
            <a:avLst/>
          </a:prstGeom>
        </p:spPr>
        <p:txBody>
          <a:bodyPr wrap="square">
            <a:spAutoFit/>
          </a:bodyPr>
          <a:lstStyle/>
          <a:p>
            <a:endParaRPr lang="en-US" sz="2400" dirty="0" smtClean="0"/>
          </a:p>
          <a:p>
            <a:pPr algn="ctr"/>
            <a:r>
              <a:rPr lang="en-US" sz="3600" dirty="0" smtClean="0">
                <a:solidFill>
                  <a:schemeClr val="accent6">
                    <a:lumMod val="50000"/>
                  </a:schemeClr>
                </a:solidFill>
              </a:rPr>
              <a:t>Chapter 5</a:t>
            </a:r>
          </a:p>
          <a:p>
            <a:r>
              <a:rPr lang="en-US" sz="3600" dirty="0" smtClean="0">
                <a:solidFill>
                  <a:schemeClr val="accent6">
                    <a:lumMod val="50000"/>
                  </a:schemeClr>
                </a:solidFill>
              </a:rPr>
              <a:t>This chapter on Maps of Korea showcases five well-executed </a:t>
            </a:r>
            <a:r>
              <a:rPr lang="en-US" sz="3600" b="1" u="sng" dirty="0" smtClean="0">
                <a:solidFill>
                  <a:schemeClr val="accent6">
                    <a:lumMod val="50000"/>
                  </a:schemeClr>
                </a:solidFill>
              </a:rPr>
              <a:t>topographic maps </a:t>
            </a:r>
            <a:r>
              <a:rPr lang="en-US" sz="3600" dirty="0" smtClean="0">
                <a:solidFill>
                  <a:schemeClr val="accent6">
                    <a:lumMod val="50000"/>
                  </a:schemeClr>
                </a:solidFill>
              </a:rPr>
              <a:t>that covers all of </a:t>
            </a:r>
            <a:r>
              <a:rPr lang="en-US" sz="3600" b="1" u="sng" dirty="0" smtClean="0">
                <a:solidFill>
                  <a:schemeClr val="accent6">
                    <a:lumMod val="50000"/>
                  </a:schemeClr>
                </a:solidFill>
              </a:rPr>
              <a:t>North and South Korea </a:t>
            </a:r>
            <a:r>
              <a:rPr lang="en-US" sz="3600" dirty="0" smtClean="0">
                <a:solidFill>
                  <a:schemeClr val="accent6">
                    <a:lumMod val="50000"/>
                  </a:schemeClr>
                </a:solidFill>
              </a:rPr>
              <a:t>at a scale of 1:1,200,000, complete with index of all place names.</a:t>
            </a:r>
          </a:p>
          <a:p>
            <a:endParaRPr lang="en-US" sz="3600" dirty="0" smtClean="0">
              <a:solidFill>
                <a:schemeClr val="accent6">
                  <a:lumMod val="50000"/>
                </a:schemeClr>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pic>
        <p:nvPicPr>
          <p:cNvPr id="6146" name="Picture 2"/>
          <p:cNvPicPr>
            <a:picLocks noChangeAspect="1" noChangeArrowheads="1"/>
          </p:cNvPicPr>
          <p:nvPr/>
        </p:nvPicPr>
        <p:blipFill>
          <a:blip r:embed="rId3" cstate="print"/>
          <a:srcRect/>
          <a:stretch>
            <a:fillRect/>
          </a:stretch>
        </p:blipFill>
        <p:spPr bwMode="auto">
          <a:xfrm>
            <a:off x="390472" y="381000"/>
            <a:ext cx="8282435" cy="5867400"/>
          </a:xfrm>
          <a:prstGeom prst="rect">
            <a:avLst/>
          </a:prstGeom>
          <a:noFill/>
          <a:ln w="9525">
            <a:noFill/>
            <a:miter lim="800000"/>
            <a:headEnd/>
            <a:tailEnd/>
          </a:ln>
        </p:spPr>
      </p:pic>
      <p:sp>
        <p:nvSpPr>
          <p:cNvPr id="4" name="Rectangle 3"/>
          <p:cNvSpPr/>
          <p:nvPr/>
        </p:nvSpPr>
        <p:spPr>
          <a:xfrm>
            <a:off x="457200" y="6334780"/>
            <a:ext cx="8534400" cy="523220"/>
          </a:xfrm>
          <a:prstGeom prst="rect">
            <a:avLst/>
          </a:prstGeom>
        </p:spPr>
        <p:txBody>
          <a:bodyPr wrap="square">
            <a:spAutoFit/>
          </a:bodyPr>
          <a:lstStyle/>
          <a:p>
            <a:r>
              <a:rPr lang="en-US" sz="2800" dirty="0" smtClean="0">
                <a:solidFill>
                  <a:schemeClr val="accent6">
                    <a:lumMod val="50000"/>
                  </a:schemeClr>
                </a:solidFill>
              </a:rPr>
              <a:t>Note: original map in Atlas has much higher resolution</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685800" y="1219200"/>
            <a:ext cx="7543800" cy="4031873"/>
          </a:xfrm>
          <a:prstGeom prst="rect">
            <a:avLst/>
          </a:prstGeom>
        </p:spPr>
        <p:txBody>
          <a:bodyPr wrap="square">
            <a:spAutoFit/>
          </a:bodyPr>
          <a:lstStyle/>
          <a:p>
            <a:endParaRPr lang="en-US" sz="3200" dirty="0" smtClean="0">
              <a:solidFill>
                <a:schemeClr val="accent6">
                  <a:lumMod val="50000"/>
                </a:schemeClr>
              </a:solidFill>
            </a:endParaRPr>
          </a:p>
          <a:p>
            <a:r>
              <a:rPr lang="en-US" sz="3200" b="1" u="sng" dirty="0" smtClean="0">
                <a:solidFill>
                  <a:schemeClr val="accent6">
                    <a:lumMod val="50000"/>
                  </a:schemeClr>
                </a:solidFill>
              </a:rPr>
              <a:t>Pages of the National Atlas of Korea can be downloaded from:</a:t>
            </a:r>
          </a:p>
          <a:p>
            <a:endParaRPr lang="en-US" sz="3200" b="1" u="sng" dirty="0" smtClean="0">
              <a:solidFill>
                <a:schemeClr val="accent6">
                  <a:lumMod val="50000"/>
                </a:schemeClr>
              </a:solidFill>
            </a:endParaRPr>
          </a:p>
          <a:p>
            <a:r>
              <a:rPr lang="en-US" sz="3200" dirty="0" smtClean="0">
                <a:hlinkClick r:id="rId3"/>
              </a:rPr>
              <a:t>http://</a:t>
            </a:r>
            <a:r>
              <a:rPr lang="en-US" sz="3200" dirty="0" smtClean="0">
                <a:hlinkClick r:id="rId3"/>
              </a:rPr>
              <a:t>nationalatlas.ngii.go.kr</a:t>
            </a:r>
            <a:endParaRPr lang="en-US" sz="3200" dirty="0" smtClean="0"/>
          </a:p>
          <a:p>
            <a:endParaRPr lang="en-US" sz="3200" b="1" u="sng" dirty="0" smtClean="0">
              <a:solidFill>
                <a:schemeClr val="accent6">
                  <a:lumMod val="50000"/>
                </a:schemeClr>
              </a:solidFill>
            </a:endParaRPr>
          </a:p>
          <a:p>
            <a:r>
              <a:rPr lang="en-US" sz="3200" b="1" u="sng" dirty="0" smtClean="0">
                <a:solidFill>
                  <a:schemeClr val="accent6">
                    <a:lumMod val="50000"/>
                  </a:schemeClr>
                </a:solidFill>
              </a:rPr>
              <a:t>when this webpage goes live in the near future</a:t>
            </a:r>
            <a:endParaRPr lang="en-US" sz="3200" b="1" u="sng"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2057400" y="2743200"/>
            <a:ext cx="5334000" cy="1077218"/>
          </a:xfrm>
          <a:prstGeom prst="rect">
            <a:avLst/>
          </a:prstGeom>
        </p:spPr>
        <p:txBody>
          <a:bodyPr wrap="square">
            <a:spAutoFit/>
          </a:bodyPr>
          <a:lstStyle/>
          <a:p>
            <a:endParaRPr lang="en-US" sz="3200" dirty="0" smtClean="0">
              <a:solidFill>
                <a:schemeClr val="accent6">
                  <a:lumMod val="50000"/>
                </a:schemeClr>
              </a:solidFill>
            </a:endParaRPr>
          </a:p>
          <a:p>
            <a:r>
              <a:rPr lang="en-US" sz="3200" b="1" u="sng" dirty="0" smtClean="0">
                <a:solidFill>
                  <a:schemeClr val="accent6">
                    <a:lumMod val="50000"/>
                  </a:schemeClr>
                </a:solidFill>
              </a:rPr>
              <a:t>Thank you for your attention!</a:t>
            </a:r>
            <a:endParaRPr lang="en-US" sz="3200" b="1" u="sng" dirty="0">
              <a:solidFill>
                <a:schemeClr val="accent6">
                  <a:lumMod val="50000"/>
                </a:schemeClr>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636</TotalTime>
  <Words>1072</Words>
  <Application>Microsoft Office PowerPoint</Application>
  <PresentationFormat>On-screen Show (4:3)</PresentationFormat>
  <Paragraphs>119</Paragraphs>
  <Slides>32</Slides>
  <Notes>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GHY C</dc:creator>
  <cp:lastModifiedBy>Gregory Chu</cp:lastModifiedBy>
  <cp:revision>92</cp:revision>
  <dcterms:created xsi:type="dcterms:W3CDTF">2015-05-27T00:32:13Z</dcterms:created>
  <dcterms:modified xsi:type="dcterms:W3CDTF">2015-08-07T13:20:00Z</dcterms:modified>
</cp:coreProperties>
</file>