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165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Home.png"/>
          <p:cNvPicPr>
            <a:picLocks noChangeAspect="1"/>
          </p:cNvPicPr>
          <p:nvPr/>
        </p:nvPicPr>
        <p:blipFill>
          <a:blip r:embed="rId2"/>
          <a:srcRect t="-93973"/>
          <a:stretch>
            <a:fillRect/>
          </a:stretch>
        </p:blipFill>
        <p:spPr>
          <a:xfrm>
            <a:off x="179294" y="1183341"/>
            <a:ext cx="8787384" cy="5276725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7513" y="2168338"/>
            <a:ext cx="8307387" cy="161925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7513" y="3810000"/>
            <a:ext cx="8307387" cy="753036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42412-0336-A449-BA44-2773AE263212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DirectionalButtons-RightOnl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2266" y="533400"/>
            <a:ext cx="752475" cy="352425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000" y="1219200"/>
            <a:ext cx="533400" cy="365125"/>
          </a:xfrm>
        </p:spPr>
        <p:txBody>
          <a:bodyPr/>
          <a:lstStyle/>
          <a:p>
            <a:fld id="{3582870E-AF05-9349-BD4B-D5592158FC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925" y="2756646"/>
            <a:ext cx="8308975" cy="349175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42412-0336-A449-BA44-2773AE263212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2870E-AF05-9349-BD4B-D5592158FC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reframeOverlay-TCFull.png"/>
          <p:cNvPicPr>
            <a:picLocks noChangeAspect="1"/>
          </p:cNvPicPr>
          <p:nvPr/>
        </p:nvPicPr>
        <p:blipFill>
          <a:blip r:embed="rId2"/>
          <a:srcRect l="-198711"/>
          <a:stretch>
            <a:fillRect/>
          </a:stretch>
        </p:blipFill>
        <p:spPr>
          <a:xfrm>
            <a:off x="177999" y="1179576"/>
            <a:ext cx="8788373" cy="5276088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Tx/>
              <a:defRPr>
                <a:solidFill>
                  <a:schemeClr val="bg1"/>
                </a:solidFill>
              </a:defRPr>
            </a:lvl1pPr>
            <a:lvl2pPr>
              <a:buClr>
                <a:schemeClr val="bg1">
                  <a:lumMod val="75000"/>
                </a:schemeClr>
              </a:buClr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>
                <a:schemeClr val="bg1">
                  <a:lumMod val="75000"/>
                </a:schemeClr>
              </a:buClr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  <a:lvl6pPr>
              <a:buClr>
                <a:schemeClr val="bg1">
                  <a:lumMod val="75000"/>
                </a:schemeClr>
              </a:buClr>
              <a:defRPr lang="en-US" sz="1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>
              <a:buClr>
                <a:schemeClr val="bg1"/>
              </a:buClr>
              <a:defRPr lang="en-US" sz="1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>
              <a:buClr>
                <a:schemeClr val="bg1">
                  <a:lumMod val="75000"/>
                </a:schemeClr>
              </a:buClr>
              <a:defRPr lang="en-US" sz="1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>
              <a:buClr>
                <a:schemeClr val="bg1"/>
              </a:buClr>
              <a:defRPr sz="18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42412-0336-A449-BA44-2773AE263212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2870E-AF05-9349-BD4B-D5592158FC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SectionH.png"/>
          <p:cNvPicPr>
            <a:picLocks noChangeAspect="1"/>
          </p:cNvPicPr>
          <p:nvPr/>
        </p:nvPicPr>
        <p:blipFill>
          <a:blip r:embed="rId2"/>
          <a:srcRect r="-91875"/>
          <a:stretch>
            <a:fillRect/>
          </a:stretch>
        </p:blipFill>
        <p:spPr>
          <a:xfrm>
            <a:off x="182880" y="1179576"/>
            <a:ext cx="8785105" cy="5276088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3429000"/>
            <a:ext cx="6591300" cy="1371600"/>
          </a:xfrm>
        </p:spPr>
        <p:txBody>
          <a:bodyPr anchor="b" anchorCtr="0"/>
          <a:lstStyle>
            <a:lvl1pPr algn="r">
              <a:defRPr sz="4800" b="0" cap="none" baseline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4800599"/>
            <a:ext cx="6591300" cy="1066801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3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42412-0336-A449-BA44-2773AE263212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2870E-AF05-9349-BD4B-D5592158FC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6859" y="2770188"/>
            <a:ext cx="3840480" cy="3464765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>
              <a:defRPr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3214" y="2770188"/>
            <a:ext cx="3840480" cy="3464765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>
              <a:defRPr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42412-0336-A449-BA44-2773AE263212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2870E-AF05-9349-BD4B-D5592158FC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6859" y="2675964"/>
            <a:ext cx="3840480" cy="645459"/>
          </a:xfrm>
        </p:spPr>
        <p:txBody>
          <a:bodyPr anchor="ctr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24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6859" y="3307976"/>
            <a:ext cx="3840480" cy="2925762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>
              <a:defRPr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752" y="2675964"/>
            <a:ext cx="3840480" cy="645459"/>
          </a:xfrm>
        </p:spPr>
        <p:txBody>
          <a:bodyPr anchor="ctr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24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3752" y="3307976"/>
            <a:ext cx="3840480" cy="2925762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>
              <a:defRPr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42412-0336-A449-BA44-2773AE263212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2870E-AF05-9349-BD4B-D5592158FC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42412-0336-A449-BA44-2773AE263212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2870E-AF05-9349-BD4B-D5592158FC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42412-0336-A449-BA44-2773AE263212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2870E-AF05-9349-BD4B-D5592158FC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reframeOverlay-ContentCap.png"/>
          <p:cNvPicPr>
            <a:picLocks noChangeAspect="1"/>
          </p:cNvPicPr>
          <p:nvPr/>
        </p:nvPicPr>
        <p:blipFill>
          <a:blip r:embed="rId2"/>
          <a:srcRect b="-135871"/>
          <a:stretch>
            <a:fillRect/>
          </a:stretch>
        </p:blipFill>
        <p:spPr>
          <a:xfrm>
            <a:off x="182880" y="1179575"/>
            <a:ext cx="4228522" cy="5274037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9" y="1680882"/>
            <a:ext cx="3697941" cy="1162050"/>
          </a:xfrm>
        </p:spPr>
        <p:txBody>
          <a:bodyPr anchor="b"/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2341" y="1600200"/>
            <a:ext cx="4101353" cy="4652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859" y="2837329"/>
            <a:ext cx="3697941" cy="341583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600"/>
              </a:spcBef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42412-0336-A449-BA44-2773AE263212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2870E-AF05-9349-BD4B-D5592158FC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9" y="1466850"/>
            <a:ext cx="8308039" cy="1128432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07224" y="2623296"/>
            <a:ext cx="4717676" cy="38312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213" y="2770187"/>
            <a:ext cx="3429093" cy="35768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42412-0336-A449-BA44-2773AE263212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2870E-AF05-9349-BD4B-D5592158FC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wireframeOverlay-PCVertical.png"/>
          <p:cNvPicPr>
            <a:picLocks noChangeAspect="1"/>
          </p:cNvPicPr>
          <p:nvPr/>
        </p:nvPicPr>
        <p:blipFill>
          <a:blip r:embed="rId2"/>
          <a:srcRect b="-123309"/>
          <a:stretch>
            <a:fillRect/>
          </a:stretch>
        </p:blipFill>
        <p:spPr>
          <a:xfrm>
            <a:off x="182880" y="1179575"/>
            <a:ext cx="5133975" cy="5275013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9" y="1680882"/>
            <a:ext cx="4313891" cy="1162050"/>
          </a:xfrm>
        </p:spPr>
        <p:txBody>
          <a:bodyPr anchor="b"/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859" y="2837329"/>
            <a:ext cx="4313891" cy="341583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42412-0336-A449-BA44-2773AE263212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5298140" y="1169894"/>
            <a:ext cx="3671047" cy="52760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82880" y="1169894"/>
            <a:ext cx="8787384" cy="2106706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182880" y="3281082"/>
            <a:ext cx="8787384" cy="3174582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9" y="3329268"/>
            <a:ext cx="8346141" cy="1014132"/>
          </a:xfrm>
        </p:spPr>
        <p:txBody>
          <a:bodyPr anchor="b"/>
          <a:lstStyle>
            <a:lvl1pPr algn="l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859" y="4343399"/>
            <a:ext cx="8346141" cy="1909763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42412-0336-A449-BA44-2773AE263212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wireframeOverlay-PCVertical.png"/>
          <p:cNvPicPr>
            <a:picLocks noChangeAspect="1"/>
          </p:cNvPicPr>
          <p:nvPr/>
        </p:nvPicPr>
        <p:blipFill>
          <a:blip r:embed="rId2"/>
          <a:srcRect b="-123309"/>
          <a:stretch>
            <a:fillRect/>
          </a:stretch>
        </p:blipFill>
        <p:spPr>
          <a:xfrm>
            <a:off x="3835212" y="1179575"/>
            <a:ext cx="5133975" cy="5275013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0" y="1680882"/>
            <a:ext cx="4313891" cy="1162050"/>
          </a:xfrm>
        </p:spPr>
        <p:txBody>
          <a:bodyPr anchor="b"/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1000" y="2837329"/>
            <a:ext cx="4313891" cy="341583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42412-0336-A449-BA44-2773AE263212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182880" y="1179576"/>
            <a:ext cx="3671047" cy="220531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2015983" y="3383280"/>
            <a:ext cx="1837944" cy="3072384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182880" y="3383280"/>
            <a:ext cx="1837944" cy="3072384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000" y="1219200"/>
            <a:ext cx="533400" cy="365125"/>
          </a:xfrm>
        </p:spPr>
        <p:txBody>
          <a:bodyPr/>
          <a:lstStyle/>
          <a:p>
            <a:fld id="{3582870E-AF05-9349-BD4B-D5592158FC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>
              <a:defRPr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42412-0336-A449-BA44-2773AE263212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2870E-AF05-9349-BD4B-D5592158FC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VerticalTC.png"/>
          <p:cNvPicPr>
            <a:picLocks noChangeAspect="1"/>
          </p:cNvPicPr>
          <p:nvPr/>
        </p:nvPicPr>
        <p:blipFill>
          <a:blip r:embed="rId2"/>
          <a:srcRect t="-93650"/>
          <a:stretch>
            <a:fillRect/>
          </a:stretch>
        </p:blipFill>
        <p:spPr>
          <a:xfrm>
            <a:off x="7445188" y="1178128"/>
            <a:ext cx="1524000" cy="5275339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40705" y="1398494"/>
            <a:ext cx="1447800" cy="484990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7513" y="1398494"/>
            <a:ext cx="6669087" cy="4849906"/>
          </a:xfrm>
        </p:spPr>
        <p:txBody>
          <a:bodyPr vert="eaVert"/>
          <a:lstStyle>
            <a:lvl5pPr>
              <a:defRPr/>
            </a:lvl5pPr>
            <a:lvl6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>
              <a:defRPr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42412-0336-A449-BA44-2773AE263212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2870E-AF05-9349-BD4B-D5592158FC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42412-0336-A449-BA44-2773AE263212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2870E-AF05-9349-BD4B-D5592158FCC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82880" y="1179576"/>
            <a:ext cx="8787384" cy="5276088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DirectionalButtons-LeftOnlyOnl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7488" y="538163"/>
            <a:ext cx="752475" cy="35242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5925" y="1456765"/>
            <a:ext cx="8308975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5925" y="2770188"/>
            <a:ext cx="8308975" cy="3478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0105" y="6454588"/>
            <a:ext cx="23980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842412-0336-A449-BA44-2773AE263212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976" y="6454588"/>
            <a:ext cx="3657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0" y="12192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3582870E-AF05-9349-BD4B-D5592158FCC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HomeButton.png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52450" y="526116"/>
            <a:ext cx="457200" cy="352425"/>
          </a:xfrm>
          <a:prstGeom prst="rect">
            <a:avLst/>
          </a:prstGeom>
        </p:spPr>
      </p:pic>
      <p:pic>
        <p:nvPicPr>
          <p:cNvPr id="10" name="Picture 9" descr="DirectionalButtons-Full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826188" y="526116"/>
            <a:ext cx="752475" cy="35242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tx1">
            <a:lumMod val="50000"/>
            <a:lumOff val="50000"/>
          </a:schemeClr>
        </a:buClr>
        <a:buSzPct val="70000"/>
        <a:buFont typeface="Wingdings" pitchFamily="2" charset="2"/>
        <a:buChar char="l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tx1">
            <a:lumMod val="85000"/>
            <a:lumOff val="15000"/>
          </a:schemeClr>
        </a:buClr>
        <a:buSzPct val="70000"/>
        <a:buFont typeface="Wingdings" pitchFamily="2" charset="2"/>
        <a:buChar char="l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70000"/>
        <a:buFont typeface="Wingdings" pitchFamily="2" charset="2"/>
        <a:buChar char="l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tx1">
            <a:lumMod val="85000"/>
            <a:lumOff val="15000"/>
          </a:schemeClr>
        </a:buClr>
        <a:buSzPct val="70000"/>
        <a:buFont typeface="Wingdings" pitchFamily="2" charset="2"/>
        <a:buChar char="l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70000"/>
        <a:buFont typeface="Wingdings" pitchFamily="2" charset="2"/>
        <a:buChar char="l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tx1">
            <a:lumMod val="85000"/>
            <a:lumOff val="15000"/>
          </a:schemeClr>
        </a:buClr>
        <a:buSzPct val="70000"/>
        <a:buFont typeface="Wingdings" pitchFamily="2" charset="2"/>
        <a:buChar char="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SzPct val="70000"/>
        <a:buFont typeface="Wingdings" pitchFamily="2" charset="2"/>
        <a:buChar char="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tx1">
            <a:lumMod val="85000"/>
            <a:lumOff val="15000"/>
          </a:schemeClr>
        </a:buClr>
        <a:buSzPct val="70000"/>
        <a:buFont typeface="Wingdings" pitchFamily="2" charset="2"/>
        <a:buChar char="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SzPct val="70000"/>
        <a:buFont typeface="Wingdings" pitchFamily="2" charset="2"/>
        <a:buChar char="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7513" y="364981"/>
            <a:ext cx="8307387" cy="1693513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Rice is Nice</a:t>
            </a:r>
            <a:r>
              <a:rPr lang="en-US" dirty="0" smtClean="0">
                <a:solidFill>
                  <a:srgbClr val="000000"/>
                </a:solidFill>
              </a:rPr>
              <a:t>!  The Why of Where in Korean and US Ag.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IMG_196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076" y="2058494"/>
            <a:ext cx="3707964" cy="278097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9364" y="5264820"/>
            <a:ext cx="83073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Kelly Swanson</a:t>
            </a:r>
          </a:p>
          <a:p>
            <a:pPr algn="ctr"/>
            <a:r>
              <a:rPr lang="en-US" dirty="0" smtClean="0"/>
              <a:t>Metropolitan State University/ Johnson Senior High School</a:t>
            </a:r>
          </a:p>
          <a:p>
            <a:pPr algn="ctr"/>
            <a:r>
              <a:rPr lang="en-US" dirty="0" smtClean="0"/>
              <a:t>St. Paul, </a:t>
            </a:r>
            <a:r>
              <a:rPr lang="en-US" dirty="0" smtClean="0"/>
              <a:t>Minnesota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081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925" y="277387"/>
            <a:ext cx="8308975" cy="890554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Where is Rice Grown in Korea?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Content Placeholder 3" descr="Changes in Rice Production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67" b="10367"/>
          <a:stretch>
            <a:fillRect/>
          </a:stretch>
        </p:blipFill>
        <p:spPr>
          <a:xfrm>
            <a:off x="415925" y="1286933"/>
            <a:ext cx="8308975" cy="4961467"/>
          </a:xfrm>
        </p:spPr>
      </p:pic>
    </p:spTree>
    <p:extLst>
      <p:ext uri="{BB962C8B-B14F-4D97-AF65-F5344CB8AC3E}">
        <p14:creationId xmlns:p14="http://schemas.microsoft.com/office/powerpoint/2010/main" val="2553321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925" y="287867"/>
            <a:ext cx="8308975" cy="880533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What Explains This Trend?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925" y="1625600"/>
            <a:ext cx="8308975" cy="4622799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Important to look at what’s on the map and what is not on the map.</a:t>
            </a:r>
          </a:p>
          <a:p>
            <a:r>
              <a:rPr lang="en-US" sz="3200" b="1" dirty="0" smtClean="0"/>
              <a:t>Geography is the Why of Where.</a:t>
            </a:r>
          </a:p>
          <a:p>
            <a:r>
              <a:rPr lang="en-US" sz="3200" b="1" dirty="0" smtClean="0"/>
              <a:t>What patterns are evident and seen with changes in time?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212137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925" y="304801"/>
            <a:ext cx="8308975" cy="8128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Rice Production in Korea</a:t>
            </a:r>
            <a:endParaRPr lang="en-US" b="1" dirty="0">
              <a:solidFill>
                <a:srgbClr val="000000"/>
              </a:solidFill>
            </a:endParaRPr>
          </a:p>
        </p:txBody>
      </p:sp>
      <p:pic>
        <p:nvPicPr>
          <p:cNvPr id="4" name="Content Placeholder 3" descr="Supply and Self-Sufficiency Ratio of Rice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4" b="2044"/>
          <a:stretch>
            <a:fillRect/>
          </a:stretch>
        </p:blipFill>
        <p:spPr>
          <a:xfrm>
            <a:off x="415925" y="1303338"/>
            <a:ext cx="8308975" cy="4945062"/>
          </a:xfrm>
        </p:spPr>
      </p:pic>
    </p:spTree>
    <p:extLst>
      <p:ext uri="{BB962C8B-B14F-4D97-AF65-F5344CB8AC3E}">
        <p14:creationId xmlns:p14="http://schemas.microsoft.com/office/powerpoint/2010/main" val="3973219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925" y="270933"/>
            <a:ext cx="8308975" cy="795867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Rice Production in Korea</a:t>
            </a:r>
            <a:endParaRPr lang="en-US" b="1" dirty="0">
              <a:solidFill>
                <a:srgbClr val="000000"/>
              </a:solidFill>
            </a:endParaRPr>
          </a:p>
        </p:txBody>
      </p:sp>
      <p:pic>
        <p:nvPicPr>
          <p:cNvPr id="4" name="Content Placeholder 3" descr="Changes in Rice Production2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84" b="8484"/>
          <a:stretch>
            <a:fillRect/>
          </a:stretch>
        </p:blipFill>
        <p:spPr>
          <a:xfrm>
            <a:off x="415925" y="1253067"/>
            <a:ext cx="8308975" cy="4995333"/>
          </a:xfrm>
        </p:spPr>
      </p:pic>
    </p:spTree>
    <p:extLst>
      <p:ext uri="{BB962C8B-B14F-4D97-AF65-F5344CB8AC3E}">
        <p14:creationId xmlns:p14="http://schemas.microsoft.com/office/powerpoint/2010/main" val="2724653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925" y="270933"/>
            <a:ext cx="8308975" cy="897467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Rice Production in Korea</a:t>
            </a:r>
            <a:endParaRPr lang="en-US" b="1" dirty="0">
              <a:solidFill>
                <a:srgbClr val="000000"/>
              </a:solidFill>
            </a:endParaRPr>
          </a:p>
        </p:txBody>
      </p:sp>
      <p:pic>
        <p:nvPicPr>
          <p:cNvPr id="4" name="Content Placeholder 3" descr="Korea Rice Area Graph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335" b="-4335"/>
          <a:stretch>
            <a:fillRect/>
          </a:stretch>
        </p:blipFill>
        <p:spPr>
          <a:xfrm>
            <a:off x="415925" y="1338263"/>
            <a:ext cx="8308975" cy="4910137"/>
          </a:xfrm>
        </p:spPr>
      </p:pic>
    </p:spTree>
    <p:extLst>
      <p:ext uri="{BB962C8B-B14F-4D97-AF65-F5344CB8AC3E}">
        <p14:creationId xmlns:p14="http://schemas.microsoft.com/office/powerpoint/2010/main" val="2777359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925" y="287867"/>
            <a:ext cx="8308975" cy="829733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Rice as Food</a:t>
            </a:r>
            <a:endParaRPr lang="en-US" b="1" dirty="0">
              <a:solidFill>
                <a:srgbClr val="000000"/>
              </a:solidFill>
            </a:endParaRPr>
          </a:p>
        </p:txBody>
      </p:sp>
      <p:pic>
        <p:nvPicPr>
          <p:cNvPr id="4" name="Content Placeholder 3" descr="Caloric Intake from Rice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419" r="-20419"/>
          <a:stretch>
            <a:fillRect/>
          </a:stretch>
        </p:blipFill>
        <p:spPr>
          <a:xfrm>
            <a:off x="-1214828" y="1371600"/>
            <a:ext cx="11554675" cy="4876800"/>
          </a:xfrm>
        </p:spPr>
      </p:pic>
      <p:sp>
        <p:nvSpPr>
          <p:cNvPr id="5" name="TextBox 4"/>
          <p:cNvSpPr txBox="1"/>
          <p:nvPr/>
        </p:nvSpPr>
        <p:spPr>
          <a:xfrm>
            <a:off x="635024" y="6350639"/>
            <a:ext cx="5080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 </a:t>
            </a:r>
            <a:r>
              <a:rPr lang="en-US" dirty="0" err="1" smtClean="0"/>
              <a:t>Ricepedia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526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925" y="303726"/>
            <a:ext cx="8308975" cy="786927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Rice as Food</a:t>
            </a:r>
            <a:endParaRPr lang="en-US" b="1" dirty="0">
              <a:solidFill>
                <a:srgbClr val="000000"/>
              </a:solidFill>
            </a:endParaRPr>
          </a:p>
        </p:txBody>
      </p:sp>
      <p:pic>
        <p:nvPicPr>
          <p:cNvPr id="4" name="Content Placeholder 3" descr="Protein Intake from Rice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30" b="13030"/>
          <a:stretch>
            <a:fillRect/>
          </a:stretch>
        </p:blipFill>
        <p:spPr>
          <a:xfrm>
            <a:off x="415925" y="1450296"/>
            <a:ext cx="8308975" cy="4569006"/>
          </a:xfrm>
        </p:spPr>
      </p:pic>
      <p:sp>
        <p:nvSpPr>
          <p:cNvPr id="5" name="TextBox 4"/>
          <p:cNvSpPr txBox="1"/>
          <p:nvPr/>
        </p:nvSpPr>
        <p:spPr>
          <a:xfrm>
            <a:off x="538390" y="6323028"/>
            <a:ext cx="3920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 </a:t>
            </a:r>
            <a:r>
              <a:rPr lang="en-US" dirty="0" err="1" smtClean="0"/>
              <a:t>Ricepedia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671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925" y="262309"/>
            <a:ext cx="8308975" cy="828344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Physical Map of Korea</a:t>
            </a:r>
            <a:endParaRPr lang="en-US" b="1" dirty="0">
              <a:solidFill>
                <a:srgbClr val="000000"/>
              </a:solidFill>
            </a:endParaRPr>
          </a:p>
        </p:txBody>
      </p:sp>
      <p:pic>
        <p:nvPicPr>
          <p:cNvPr id="6" name="Content Placeholder 5" descr="Physical Map of Korea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788" r="-20788"/>
          <a:stretch>
            <a:fillRect/>
          </a:stretch>
        </p:blipFill>
        <p:spPr>
          <a:xfrm>
            <a:off x="151855" y="1270000"/>
            <a:ext cx="8724900" cy="4978400"/>
          </a:xfrm>
        </p:spPr>
      </p:pic>
    </p:spTree>
    <p:extLst>
      <p:ext uri="{BB962C8B-B14F-4D97-AF65-F5344CB8AC3E}">
        <p14:creationId xmlns:p14="http://schemas.microsoft.com/office/powerpoint/2010/main" val="2483048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925" y="276115"/>
            <a:ext cx="8308975" cy="855955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Conclusions - Rice Production in Korea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925" y="1421992"/>
            <a:ext cx="8308975" cy="4826408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0000"/>
                </a:solidFill>
              </a:rPr>
              <a:t>Rice consumption is decreasing as a percentage of the overall diet.</a:t>
            </a:r>
          </a:p>
          <a:p>
            <a:r>
              <a:rPr lang="en-US" sz="2800" b="1" dirty="0" smtClean="0">
                <a:solidFill>
                  <a:srgbClr val="000000"/>
                </a:solidFill>
              </a:rPr>
              <a:t>Rice production has become more efficient on less land in the previous three decades</a:t>
            </a:r>
          </a:p>
          <a:p>
            <a:r>
              <a:rPr lang="en-US" sz="2800" b="1" dirty="0" smtClean="0">
                <a:solidFill>
                  <a:srgbClr val="000000"/>
                </a:solidFill>
              </a:rPr>
              <a:t>Rice is still imported in Korea due to trade agreements with the United States and Europe.</a:t>
            </a:r>
          </a:p>
          <a:p>
            <a:r>
              <a:rPr lang="en-US" sz="2800" b="1" dirty="0" smtClean="0">
                <a:solidFill>
                  <a:srgbClr val="000000"/>
                </a:solidFill>
              </a:rPr>
              <a:t>White revolution has increased profits for farmers in Korea specifically located near urban areas </a:t>
            </a:r>
            <a:r>
              <a:rPr lang="mr-IN" sz="2800" b="1" dirty="0" smtClean="0">
                <a:solidFill>
                  <a:srgbClr val="000000"/>
                </a:solidFill>
              </a:rPr>
              <a:t>–</a:t>
            </a:r>
            <a:r>
              <a:rPr lang="en-US" sz="2800" b="1" dirty="0" smtClean="0">
                <a:solidFill>
                  <a:srgbClr val="000000"/>
                </a:solidFill>
              </a:rPr>
              <a:t> von Thunen.</a:t>
            </a:r>
            <a:endParaRPr lang="en-US" sz="2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238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925" y="303726"/>
            <a:ext cx="8308975" cy="814539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Rice Production in the United States</a:t>
            </a:r>
            <a:endParaRPr lang="en-US" b="1" dirty="0">
              <a:solidFill>
                <a:srgbClr val="000000"/>
              </a:solidFill>
            </a:endParaRPr>
          </a:p>
        </p:txBody>
      </p:sp>
      <p:pic>
        <p:nvPicPr>
          <p:cNvPr id="4" name="Content Placeholder 3" descr="Rice Production by County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829" r="-14829"/>
          <a:stretch>
            <a:fillRect/>
          </a:stretch>
        </p:blipFill>
        <p:spPr>
          <a:xfrm>
            <a:off x="-193268" y="1325563"/>
            <a:ext cx="9337267" cy="4922837"/>
          </a:xfrm>
        </p:spPr>
      </p:pic>
    </p:spTree>
    <p:extLst>
      <p:ext uri="{BB962C8B-B14F-4D97-AF65-F5344CB8AC3E}">
        <p14:creationId xmlns:p14="http://schemas.microsoft.com/office/powerpoint/2010/main" val="32185190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925" y="303726"/>
            <a:ext cx="8308975" cy="786927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Rice Production in the United States</a:t>
            </a:r>
            <a:endParaRPr lang="en-US" b="1" dirty="0">
              <a:solidFill>
                <a:srgbClr val="000000"/>
              </a:solidFill>
            </a:endParaRPr>
          </a:p>
        </p:txBody>
      </p:sp>
      <p:pic>
        <p:nvPicPr>
          <p:cNvPr id="4" name="Content Placeholder 3" descr="Rice Yield per Harvested Acre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402" r="-16402"/>
          <a:stretch>
            <a:fillRect/>
          </a:stretch>
        </p:blipFill>
        <p:spPr>
          <a:xfrm>
            <a:off x="-317512" y="1435100"/>
            <a:ext cx="10036139" cy="4813300"/>
          </a:xfrm>
        </p:spPr>
      </p:pic>
    </p:spTree>
    <p:extLst>
      <p:ext uri="{BB962C8B-B14F-4D97-AF65-F5344CB8AC3E}">
        <p14:creationId xmlns:p14="http://schemas.microsoft.com/office/powerpoint/2010/main" val="6610438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925" y="289920"/>
            <a:ext cx="8308975" cy="897373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Rice Production in the United States</a:t>
            </a:r>
            <a:endParaRPr lang="en-US" b="1" dirty="0">
              <a:solidFill>
                <a:srgbClr val="000000"/>
              </a:solidFill>
            </a:endParaRPr>
          </a:p>
        </p:txBody>
      </p:sp>
      <p:pic>
        <p:nvPicPr>
          <p:cNvPr id="4" name="Content Placeholder 3" descr="Rice Planted Acres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766" r="-14766"/>
          <a:stretch>
            <a:fillRect/>
          </a:stretch>
        </p:blipFill>
        <p:spPr>
          <a:xfrm>
            <a:off x="-248487" y="1311275"/>
            <a:ext cx="9829066" cy="4937125"/>
          </a:xfrm>
        </p:spPr>
      </p:pic>
    </p:spTree>
    <p:extLst>
      <p:ext uri="{BB962C8B-B14F-4D97-AF65-F5344CB8AC3E}">
        <p14:creationId xmlns:p14="http://schemas.microsoft.com/office/powerpoint/2010/main" val="3361081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925" y="317533"/>
            <a:ext cx="8308975" cy="814538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Rice Production in the United States</a:t>
            </a:r>
            <a:endParaRPr lang="en-US" b="1" dirty="0">
              <a:solidFill>
                <a:srgbClr val="000000"/>
              </a:solidFill>
            </a:endParaRPr>
          </a:p>
        </p:txBody>
      </p:sp>
      <p:pic>
        <p:nvPicPr>
          <p:cNvPr id="4" name="Content Placeholder 3" descr="Rice Harvested Acres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193" r="-15193"/>
          <a:stretch>
            <a:fillRect/>
          </a:stretch>
        </p:blipFill>
        <p:spPr>
          <a:xfrm>
            <a:off x="-276097" y="1352550"/>
            <a:ext cx="9608188" cy="4895850"/>
          </a:xfrm>
        </p:spPr>
      </p:pic>
    </p:spTree>
    <p:extLst>
      <p:ext uri="{BB962C8B-B14F-4D97-AF65-F5344CB8AC3E}">
        <p14:creationId xmlns:p14="http://schemas.microsoft.com/office/powerpoint/2010/main" val="37020354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925" y="317532"/>
            <a:ext cx="8308975" cy="773121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Rice Production in the United States</a:t>
            </a:r>
            <a:endParaRPr lang="en-US" b="1" dirty="0">
              <a:solidFill>
                <a:srgbClr val="000000"/>
              </a:solidFill>
            </a:endParaRPr>
          </a:p>
        </p:txBody>
      </p:sp>
      <p:pic>
        <p:nvPicPr>
          <p:cNvPr id="4" name="Content Placeholder 3" descr="Human Food Map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388" r="-19388"/>
          <a:stretch>
            <a:fillRect/>
          </a:stretch>
        </p:blipFill>
        <p:spPr>
          <a:xfrm>
            <a:off x="-455561" y="1381125"/>
            <a:ext cx="10215603" cy="4867275"/>
          </a:xfrm>
        </p:spPr>
      </p:pic>
    </p:spTree>
    <p:extLst>
      <p:ext uri="{BB962C8B-B14F-4D97-AF65-F5344CB8AC3E}">
        <p14:creationId xmlns:p14="http://schemas.microsoft.com/office/powerpoint/2010/main" val="21687630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925" y="303726"/>
            <a:ext cx="8308975" cy="786927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Rice Production in the United States</a:t>
            </a:r>
            <a:endParaRPr lang="en-US" b="1" dirty="0">
              <a:solidFill>
                <a:srgbClr val="000000"/>
              </a:solidFill>
            </a:endParaRPr>
          </a:p>
        </p:txBody>
      </p:sp>
      <p:pic>
        <p:nvPicPr>
          <p:cNvPr id="4" name="Content Placeholder 3" descr="Lucrative Food Map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322" r="-14322"/>
          <a:stretch>
            <a:fillRect/>
          </a:stretch>
        </p:blipFill>
        <p:spPr>
          <a:xfrm>
            <a:off x="-331317" y="1422400"/>
            <a:ext cx="9787652" cy="4826000"/>
          </a:xfrm>
        </p:spPr>
      </p:pic>
    </p:spTree>
    <p:extLst>
      <p:ext uri="{BB962C8B-B14F-4D97-AF65-F5344CB8AC3E}">
        <p14:creationId xmlns:p14="http://schemas.microsoft.com/office/powerpoint/2010/main" val="30217815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925" y="207086"/>
            <a:ext cx="8308975" cy="897373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History of Rice Production</a:t>
            </a:r>
            <a:endParaRPr lang="en-US" b="1" dirty="0">
              <a:solidFill>
                <a:srgbClr val="000000"/>
              </a:solidFill>
            </a:endParaRPr>
          </a:p>
        </p:txBody>
      </p:sp>
      <p:pic>
        <p:nvPicPr>
          <p:cNvPr id="4" name="Content Placeholder 3" descr="Rice Production 1859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218" r="-52218"/>
          <a:stretch>
            <a:fillRect/>
          </a:stretch>
        </p:blipFill>
        <p:spPr>
          <a:xfrm>
            <a:off x="277876" y="1422400"/>
            <a:ext cx="8308975" cy="4826000"/>
          </a:xfrm>
        </p:spPr>
      </p:pic>
    </p:spTree>
    <p:extLst>
      <p:ext uri="{BB962C8B-B14F-4D97-AF65-F5344CB8AC3E}">
        <p14:creationId xmlns:p14="http://schemas.microsoft.com/office/powerpoint/2010/main" val="23593609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po">
  <a:themeElements>
    <a:clrScheme name="Expo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Expo">
      <a:maj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Expo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3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93000"/>
                <a:satMod val="130000"/>
              </a:schemeClr>
            </a:gs>
            <a:gs pos="60000">
              <a:schemeClr val="phClr">
                <a:tint val="80000"/>
                <a:shade val="93000"/>
                <a:satMod val="130000"/>
              </a:schemeClr>
            </a:gs>
            <a:gs pos="100000">
              <a:schemeClr val="phClr">
                <a:tint val="50000"/>
                <a:shade val="94000"/>
                <a:alpha val="100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34925" cap="flat" cmpd="sng" algn="ctr"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8600000" scaled="0"/>
          </a:gra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C0C0C0">
                <a:alpha val="75000"/>
              </a:srgbClr>
            </a:innerShdw>
            <a:outerShdw blurRad="63500" dist="38100" dir="5400000" sx="105000" sy="105000" algn="br" rotWithShape="0">
              <a:srgbClr val="000000">
                <a:alpha val="30000"/>
              </a:srgbClr>
            </a:outerShdw>
          </a:effectLst>
        </a:effectStyle>
        <a:effectStyle>
          <a:effectLst>
            <a:innerShdw blurRad="50800" dist="25400" dir="16200000">
              <a:srgbClr val="C0C0C0">
                <a:alpha val="75000"/>
              </a:srgbClr>
            </a:innerShdw>
            <a:reflection blurRad="63500" stA="40000" endPos="50000" dist="127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Expo.thmx</Template>
  <TotalTime>1361</TotalTime>
  <Words>210</Words>
  <Application>Microsoft Office PowerPoint</Application>
  <PresentationFormat>On-screen Show (4:3)</PresentationFormat>
  <Paragraphs>29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Calibri</vt:lpstr>
      <vt:lpstr>Wingdings</vt:lpstr>
      <vt:lpstr>Expo</vt:lpstr>
      <vt:lpstr>Rice is Nice!  The Why of Where in Korean and US Ag.</vt:lpstr>
      <vt:lpstr>Where is Rice Grown in Korea?</vt:lpstr>
      <vt:lpstr>What Explains This Trend?</vt:lpstr>
      <vt:lpstr>Rice Production in Korea</vt:lpstr>
      <vt:lpstr>Rice Production in Korea</vt:lpstr>
      <vt:lpstr>Rice Production in Korea</vt:lpstr>
      <vt:lpstr>Rice as Food</vt:lpstr>
      <vt:lpstr>Rice as Food</vt:lpstr>
      <vt:lpstr>Physical Map of Korea</vt:lpstr>
      <vt:lpstr>Conclusions - Rice Production in Korea</vt:lpstr>
      <vt:lpstr>Rice Production in the United States</vt:lpstr>
      <vt:lpstr>Rice Production in the United States</vt:lpstr>
      <vt:lpstr>Rice Production in the United States</vt:lpstr>
      <vt:lpstr>Rice Production in the United States</vt:lpstr>
      <vt:lpstr>Rice Production in the United States</vt:lpstr>
      <vt:lpstr>Rice Production in the United States</vt:lpstr>
      <vt:lpstr>History of Rice Production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_x0012_Rice is Nice!  The Why of Where in Korean and US Ag.</dc:title>
  <dc:creator>Kelly Swanson</dc:creator>
  <cp:lastModifiedBy>Jongnam Choi</cp:lastModifiedBy>
  <cp:revision>9</cp:revision>
  <dcterms:created xsi:type="dcterms:W3CDTF">2017-07-21T18:36:47Z</dcterms:created>
  <dcterms:modified xsi:type="dcterms:W3CDTF">2017-12-12T20:05:32Z</dcterms:modified>
</cp:coreProperties>
</file>