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89" r:id="rId3"/>
    <p:sldId id="272" r:id="rId4"/>
    <p:sldId id="273" r:id="rId5"/>
    <p:sldId id="268" r:id="rId6"/>
    <p:sldId id="269" r:id="rId7"/>
    <p:sldId id="260" r:id="rId8"/>
    <p:sldId id="256" r:id="rId9"/>
    <p:sldId id="261" r:id="rId10"/>
    <p:sldId id="259" r:id="rId11"/>
    <p:sldId id="264" r:id="rId12"/>
    <p:sldId id="262" r:id="rId13"/>
    <p:sldId id="263" r:id="rId14"/>
    <p:sldId id="265" r:id="rId15"/>
    <p:sldId id="266" r:id="rId16"/>
    <p:sldId id="267" r:id="rId17"/>
    <p:sldId id="270" r:id="rId18"/>
    <p:sldId id="271"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4660"/>
  </p:normalViewPr>
  <p:slideViewPr>
    <p:cSldViewPr snapToGrid="0">
      <p:cViewPr varScale="1">
        <p:scale>
          <a:sx n="97" d="100"/>
          <a:sy n="97" d="100"/>
        </p:scale>
        <p:origin x="1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122C909-BD95-417B-8747-2093BEF6C800}" type="datetimeFigureOut">
              <a:rPr lang="en-US" smtClean="0"/>
              <a:t>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F9E320-CED9-4929-B9B3-7DB7A188EF22}" type="slidenum">
              <a:rPr lang="en-US" smtClean="0"/>
              <a:t>‹#›</a:t>
            </a:fld>
            <a:endParaRPr lang="en-US" dirty="0"/>
          </a:p>
        </p:txBody>
      </p:sp>
    </p:spTree>
    <p:extLst>
      <p:ext uri="{BB962C8B-B14F-4D97-AF65-F5344CB8AC3E}">
        <p14:creationId xmlns:p14="http://schemas.microsoft.com/office/powerpoint/2010/main" val="84612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22C909-BD95-417B-8747-2093BEF6C800}" type="datetimeFigureOut">
              <a:rPr lang="en-US" smtClean="0"/>
              <a:t>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F9E320-CED9-4929-B9B3-7DB7A188EF22}" type="slidenum">
              <a:rPr lang="en-US" smtClean="0"/>
              <a:t>‹#›</a:t>
            </a:fld>
            <a:endParaRPr lang="en-US" dirty="0"/>
          </a:p>
        </p:txBody>
      </p:sp>
    </p:spTree>
    <p:extLst>
      <p:ext uri="{BB962C8B-B14F-4D97-AF65-F5344CB8AC3E}">
        <p14:creationId xmlns:p14="http://schemas.microsoft.com/office/powerpoint/2010/main" val="1311333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22C909-BD95-417B-8747-2093BEF6C800}" type="datetimeFigureOut">
              <a:rPr lang="en-US" smtClean="0"/>
              <a:t>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F9E320-CED9-4929-B9B3-7DB7A188EF22}" type="slidenum">
              <a:rPr lang="en-US" smtClean="0"/>
              <a:t>‹#›</a:t>
            </a:fld>
            <a:endParaRPr lang="en-US" dirty="0"/>
          </a:p>
        </p:txBody>
      </p:sp>
    </p:spTree>
    <p:extLst>
      <p:ext uri="{BB962C8B-B14F-4D97-AF65-F5344CB8AC3E}">
        <p14:creationId xmlns:p14="http://schemas.microsoft.com/office/powerpoint/2010/main" val="4207588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122C909-BD95-417B-8747-2093BEF6C800}" type="datetimeFigureOut">
              <a:rPr lang="en-US" smtClean="0"/>
              <a:t>12/9/2017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AF9E320-CED9-4929-B9B3-7DB7A188EF22}" type="slidenum">
              <a:rPr lang="en-US" smtClean="0"/>
              <a:t>‹#›</a:t>
            </a:fld>
            <a:endParaRPr lang="en-US" dirty="0"/>
          </a:p>
        </p:txBody>
      </p:sp>
    </p:spTree>
    <p:extLst>
      <p:ext uri="{BB962C8B-B14F-4D97-AF65-F5344CB8AC3E}">
        <p14:creationId xmlns:p14="http://schemas.microsoft.com/office/powerpoint/2010/main" val="2002068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22C909-BD95-417B-8747-2093BEF6C800}" type="datetimeFigureOut">
              <a:rPr lang="en-US" smtClean="0"/>
              <a:t>12/9/2017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AF9E320-CED9-4929-B9B3-7DB7A188EF22}" type="slidenum">
              <a:rPr lang="en-US" smtClean="0"/>
              <a:t>‹#›</a:t>
            </a:fld>
            <a:endParaRPr lang="en-US" dirty="0"/>
          </a:p>
        </p:txBody>
      </p:sp>
    </p:spTree>
    <p:extLst>
      <p:ext uri="{BB962C8B-B14F-4D97-AF65-F5344CB8AC3E}">
        <p14:creationId xmlns:p14="http://schemas.microsoft.com/office/powerpoint/2010/main" val="2087246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122C909-BD95-417B-8747-2093BEF6C800}" type="datetimeFigureOut">
              <a:rPr lang="en-US" smtClean="0"/>
              <a:t>12/9/2017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AF9E320-CED9-4929-B9B3-7DB7A188EF22}" type="slidenum">
              <a:rPr lang="en-US" smtClean="0"/>
              <a:t>‹#›</a:t>
            </a:fld>
            <a:endParaRPr lang="en-US" dirty="0"/>
          </a:p>
        </p:txBody>
      </p:sp>
    </p:spTree>
    <p:extLst>
      <p:ext uri="{BB962C8B-B14F-4D97-AF65-F5344CB8AC3E}">
        <p14:creationId xmlns:p14="http://schemas.microsoft.com/office/powerpoint/2010/main" val="3815382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2C909-BD95-417B-8747-2093BEF6C800}" type="datetimeFigureOut">
              <a:rPr lang="en-US" smtClean="0"/>
              <a:t>12/9/2017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AF9E320-CED9-4929-B9B3-7DB7A188EF22}" type="slidenum">
              <a:rPr lang="en-US" smtClean="0"/>
              <a:t>‹#›</a:t>
            </a:fld>
            <a:endParaRPr lang="en-US" dirty="0"/>
          </a:p>
        </p:txBody>
      </p:sp>
    </p:spTree>
    <p:extLst>
      <p:ext uri="{BB962C8B-B14F-4D97-AF65-F5344CB8AC3E}">
        <p14:creationId xmlns:p14="http://schemas.microsoft.com/office/powerpoint/2010/main" val="1146166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2C909-BD95-417B-8747-2093BEF6C800}" type="datetimeFigureOut">
              <a:rPr lang="en-US" smtClean="0"/>
              <a:t>12/9/2017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AF9E320-CED9-4929-B9B3-7DB7A188EF22}" type="slidenum">
              <a:rPr lang="en-US" smtClean="0"/>
              <a:t>‹#›</a:t>
            </a:fld>
            <a:endParaRPr lang="en-US" dirty="0"/>
          </a:p>
        </p:txBody>
      </p:sp>
    </p:spTree>
    <p:extLst>
      <p:ext uri="{BB962C8B-B14F-4D97-AF65-F5344CB8AC3E}">
        <p14:creationId xmlns:p14="http://schemas.microsoft.com/office/powerpoint/2010/main" val="635848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2C909-BD95-417B-8747-2093BEF6C800}" type="datetimeFigureOut">
              <a:rPr lang="en-US" smtClean="0"/>
              <a:t>12/9/2017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AF9E320-CED9-4929-B9B3-7DB7A188EF22}" type="slidenum">
              <a:rPr lang="en-US" smtClean="0"/>
              <a:t>‹#›</a:t>
            </a:fld>
            <a:endParaRPr lang="en-US" dirty="0"/>
          </a:p>
        </p:txBody>
      </p:sp>
    </p:spTree>
    <p:extLst>
      <p:ext uri="{BB962C8B-B14F-4D97-AF65-F5344CB8AC3E}">
        <p14:creationId xmlns:p14="http://schemas.microsoft.com/office/powerpoint/2010/main" val="3748175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22C909-BD95-417B-8747-2093BEF6C800}" type="datetimeFigureOut">
              <a:rPr lang="en-US" smtClean="0"/>
              <a:t>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F9E320-CED9-4929-B9B3-7DB7A188EF22}" type="slidenum">
              <a:rPr lang="en-US" smtClean="0"/>
              <a:t>‹#›</a:t>
            </a:fld>
            <a:endParaRPr lang="en-US" dirty="0"/>
          </a:p>
        </p:txBody>
      </p:sp>
    </p:spTree>
    <p:extLst>
      <p:ext uri="{BB962C8B-B14F-4D97-AF65-F5344CB8AC3E}">
        <p14:creationId xmlns:p14="http://schemas.microsoft.com/office/powerpoint/2010/main" val="2621490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22C909-BD95-417B-8747-2093BEF6C800}" type="datetimeFigureOut">
              <a:rPr lang="en-US" smtClean="0"/>
              <a:t>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F9E320-CED9-4929-B9B3-7DB7A188EF22}" type="slidenum">
              <a:rPr lang="en-US" smtClean="0"/>
              <a:t>‹#›</a:t>
            </a:fld>
            <a:endParaRPr lang="en-US" dirty="0"/>
          </a:p>
        </p:txBody>
      </p:sp>
    </p:spTree>
    <p:extLst>
      <p:ext uri="{BB962C8B-B14F-4D97-AF65-F5344CB8AC3E}">
        <p14:creationId xmlns:p14="http://schemas.microsoft.com/office/powerpoint/2010/main" val="2082442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22C909-BD95-417B-8747-2093BEF6C800}" type="datetimeFigureOut">
              <a:rPr lang="en-US" smtClean="0"/>
              <a:t>12/9/2017</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9E320-CED9-4929-B9B3-7DB7A188EF22}" type="slidenum">
              <a:rPr lang="en-US" smtClean="0"/>
              <a:t>‹#›</a:t>
            </a:fld>
            <a:endParaRPr lang="en-US" dirty="0"/>
          </a:p>
        </p:txBody>
      </p:sp>
    </p:spTree>
    <p:extLst>
      <p:ext uri="{BB962C8B-B14F-4D97-AF65-F5344CB8AC3E}">
        <p14:creationId xmlns:p14="http://schemas.microsoft.com/office/powerpoint/2010/main" val="17568396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georgiastandards.org/Georgia-Standards/Documents/Social-Studies-World-Geography-Georgia-Standards.pdf"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4.tmp"/><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5.tmp"/><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0.tmp"/><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2.tmp"/><Relationship Id="rId2" Type="http://schemas.openxmlformats.org/officeDocument/2006/relationships/image" Target="../media/image31.gif"/><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665287"/>
            <a:ext cx="9296400" cy="2479675"/>
          </a:xfrm>
        </p:spPr>
        <p:txBody>
          <a:bodyPr>
            <a:normAutofit fontScale="90000"/>
          </a:bodyPr>
          <a:lstStyle/>
          <a:p>
            <a:r>
              <a:rPr lang="en-US" sz="4800" dirty="0"/>
              <a:t>Using the National Atlas of Korea to teach about Scale and Types of </a:t>
            </a:r>
            <a:r>
              <a:rPr lang="en-US" sz="4800" dirty="0" smtClean="0"/>
              <a:t>Maps</a:t>
            </a:r>
            <a:br>
              <a:rPr lang="en-US" sz="4800" dirty="0" smtClean="0"/>
            </a:br>
            <a:r>
              <a:rPr lang="en-US" sz="4800" dirty="0" smtClean="0"/>
              <a:t/>
            </a:r>
            <a:br>
              <a:rPr lang="en-US" sz="4800" dirty="0" smtClean="0"/>
            </a:br>
            <a:r>
              <a:rPr lang="en-US" sz="4800" dirty="0" smtClean="0"/>
              <a:t>Lesson plan and associated </a:t>
            </a:r>
            <a:br>
              <a:rPr lang="en-US" sz="4800" dirty="0" smtClean="0"/>
            </a:br>
            <a:r>
              <a:rPr lang="en-US" sz="4800" dirty="0" smtClean="0"/>
              <a:t>web links and resources.</a:t>
            </a:r>
            <a:r>
              <a:rPr lang="en-US" sz="4800" dirty="0"/>
              <a:t/>
            </a:r>
            <a:br>
              <a:rPr lang="en-US" sz="4800" dirty="0"/>
            </a:br>
            <a:endParaRPr lang="en-US" sz="4800" dirty="0"/>
          </a:p>
        </p:txBody>
      </p:sp>
      <p:sp>
        <p:nvSpPr>
          <p:cNvPr id="3" name="Subtitle 2"/>
          <p:cNvSpPr>
            <a:spLocks noGrp="1"/>
          </p:cNvSpPr>
          <p:nvPr>
            <p:ph type="subTitle" idx="1"/>
          </p:nvPr>
        </p:nvSpPr>
        <p:spPr>
          <a:xfrm>
            <a:off x="1524000" y="3916363"/>
            <a:ext cx="9144000" cy="1655762"/>
          </a:xfrm>
        </p:spPr>
        <p:txBody>
          <a:bodyPr>
            <a:normAutofit/>
          </a:bodyPr>
          <a:lstStyle/>
          <a:p>
            <a:r>
              <a:rPr lang="en-US" dirty="0"/>
              <a:t>Kenneth H. Keller</a:t>
            </a:r>
          </a:p>
          <a:p>
            <a:r>
              <a:rPr lang="en-US" dirty="0"/>
              <a:t>George Walton HS, Marietta, </a:t>
            </a:r>
            <a:r>
              <a:rPr lang="en-US" dirty="0" smtClean="0"/>
              <a:t>GA</a:t>
            </a:r>
          </a:p>
          <a:p>
            <a:r>
              <a:rPr lang="en-US" dirty="0" smtClean="0"/>
              <a:t>November 2017</a:t>
            </a:r>
            <a:endParaRPr lang="en-US" dirty="0"/>
          </a:p>
          <a:p>
            <a:endParaRPr lang="en-US" dirty="0"/>
          </a:p>
        </p:txBody>
      </p:sp>
    </p:spTree>
    <p:extLst>
      <p:ext uri="{BB962C8B-B14F-4D97-AF65-F5344CB8AC3E}">
        <p14:creationId xmlns:p14="http://schemas.microsoft.com/office/powerpoint/2010/main" val="736067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Georgia World Geography Standards</a:t>
            </a:r>
            <a:endParaRPr lang="en-US" dirty="0"/>
          </a:p>
        </p:txBody>
      </p:sp>
      <p:sp>
        <p:nvSpPr>
          <p:cNvPr id="3" name="Rectangle 2"/>
          <p:cNvSpPr/>
          <p:nvPr/>
        </p:nvSpPr>
        <p:spPr>
          <a:xfrm>
            <a:off x="2405062" y="4510087"/>
            <a:ext cx="6096000" cy="923330"/>
          </a:xfrm>
          <a:prstGeom prst="rect">
            <a:avLst/>
          </a:prstGeom>
        </p:spPr>
        <p:txBody>
          <a:bodyPr>
            <a:spAutoFit/>
          </a:bodyPr>
          <a:lstStyle/>
          <a:p>
            <a:r>
              <a:rPr lang="en-US" dirty="0">
                <a:hlinkClick r:id="rId2"/>
              </a:rPr>
              <a:t>https://</a:t>
            </a:r>
            <a:r>
              <a:rPr lang="en-US" dirty="0" smtClean="0">
                <a:hlinkClick r:id="rId2"/>
              </a:rPr>
              <a:t>www.georgiastandards.org/Georgia-Standards/Documents/Social-Studies-World-Geography-Georgia-Standards.pdf</a:t>
            </a:r>
            <a:r>
              <a:rPr lang="en-US" dirty="0" smtClean="0"/>
              <a:t> </a:t>
            </a:r>
            <a:endParaRPr lang="en-US" dirty="0"/>
          </a:p>
        </p:txBody>
      </p:sp>
      <p:sp>
        <p:nvSpPr>
          <p:cNvPr id="4" name="Rectangle 3"/>
          <p:cNvSpPr/>
          <p:nvPr/>
        </p:nvSpPr>
        <p:spPr>
          <a:xfrm>
            <a:off x="838200" y="2197864"/>
            <a:ext cx="9229725" cy="1477328"/>
          </a:xfrm>
          <a:prstGeom prst="rect">
            <a:avLst/>
          </a:prstGeom>
        </p:spPr>
        <p:txBody>
          <a:bodyPr wrap="square">
            <a:spAutoFit/>
          </a:bodyPr>
          <a:lstStyle/>
          <a:p>
            <a:r>
              <a:rPr lang="en-US" dirty="0"/>
              <a:t>The world geography course provides students with an analytical view of how geographic factors</a:t>
            </a:r>
          </a:p>
          <a:p>
            <a:r>
              <a:rPr lang="en-US" dirty="0"/>
              <a:t>have and continue to influence human behavior on the earth. Students will examine how the</a:t>
            </a:r>
          </a:p>
          <a:p>
            <a:r>
              <a:rPr lang="en-US" dirty="0"/>
              <a:t>physical and cultural geographic factors contribute to varying levels of cooperation within the</a:t>
            </a:r>
          </a:p>
          <a:p>
            <a:r>
              <a:rPr lang="en-US" dirty="0"/>
              <a:t>major world regions. Additionally, students will examine the importance that political,</a:t>
            </a:r>
          </a:p>
          <a:p>
            <a:r>
              <a:rPr lang="en-US" dirty="0"/>
              <a:t>environmental, and economic factors have in a region’s development. </a:t>
            </a:r>
          </a:p>
        </p:txBody>
      </p:sp>
    </p:spTree>
    <p:extLst>
      <p:ext uri="{BB962C8B-B14F-4D97-AF65-F5344CB8AC3E}">
        <p14:creationId xmlns:p14="http://schemas.microsoft.com/office/powerpoint/2010/main" val="3777049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Important Intro Questions to Discuss:</a:t>
            </a:r>
          </a:p>
        </p:txBody>
      </p:sp>
      <p:sp>
        <p:nvSpPr>
          <p:cNvPr id="3" name="Rectangle 2"/>
          <p:cNvSpPr/>
          <p:nvPr/>
        </p:nvSpPr>
        <p:spPr>
          <a:xfrm>
            <a:off x="419100" y="1690688"/>
            <a:ext cx="6096000" cy="5016758"/>
          </a:xfrm>
          <a:prstGeom prst="rect">
            <a:avLst/>
          </a:prstGeom>
        </p:spPr>
        <p:txBody>
          <a:bodyPr>
            <a:spAutoFit/>
          </a:bodyPr>
          <a:lstStyle/>
          <a:p>
            <a:r>
              <a:rPr lang="en-US" sz="2000" b="0" i="0" u="none" strike="noStrike" baseline="0" dirty="0">
                <a:solidFill>
                  <a:srgbClr val="000000"/>
                </a:solidFill>
                <a:latin typeface="Times New Roman" panose="02020603050405020304" pitchFamily="18" charset="0"/>
              </a:rPr>
              <a:t>With the current emphasis on technology and learning how to use GIS to make thematic maps in secondary school level geographic education, there are several often neglected or forgotten and yet simple questions that need to be asked in order to promote spatial understanding. </a:t>
            </a:r>
          </a:p>
          <a:p>
            <a:pPr marL="342900" indent="-342900">
              <a:buFont typeface="Arial" panose="020B0604020202020204" pitchFamily="34" charset="0"/>
              <a:buChar char="•"/>
            </a:pPr>
            <a:r>
              <a:rPr lang="en-US" sz="2000" b="0" i="0" u="none" strike="noStrike" baseline="0" dirty="0">
                <a:solidFill>
                  <a:srgbClr val="000000"/>
                </a:solidFill>
                <a:latin typeface="Times New Roman" panose="02020603050405020304" pitchFamily="18" charset="0"/>
              </a:rPr>
              <a:t>For what reason or purpose do we make a particular map? </a:t>
            </a:r>
          </a:p>
          <a:p>
            <a:pPr marL="342900" indent="-342900">
              <a:buFont typeface="Arial" panose="020B0604020202020204" pitchFamily="34" charset="0"/>
              <a:buChar char="•"/>
            </a:pPr>
            <a:r>
              <a:rPr lang="en-US" sz="2000" b="0" i="0" u="none" strike="noStrike" baseline="0" dirty="0">
                <a:solidFill>
                  <a:srgbClr val="000000"/>
                </a:solidFill>
                <a:latin typeface="Times New Roman" panose="02020603050405020304" pitchFamily="18" charset="0"/>
              </a:rPr>
              <a:t>How well does a map convey its geographic meaning? </a:t>
            </a:r>
          </a:p>
          <a:p>
            <a:pPr marL="342900" indent="-342900">
              <a:buFont typeface="Arial" panose="020B0604020202020204" pitchFamily="34" charset="0"/>
              <a:buChar char="•"/>
            </a:pPr>
            <a:r>
              <a:rPr lang="en-US" sz="2000" b="0" i="0" u="none" strike="noStrike" baseline="0" dirty="0">
                <a:solidFill>
                  <a:srgbClr val="000000"/>
                </a:solidFill>
                <a:latin typeface="Times New Roman" panose="02020603050405020304" pitchFamily="18" charset="0"/>
              </a:rPr>
              <a:t>How well does a student understand the intended message of the map? </a:t>
            </a:r>
          </a:p>
          <a:p>
            <a:pPr marL="342900" indent="-342900">
              <a:buFont typeface="Arial" panose="020B0604020202020204" pitchFamily="34" charset="0"/>
              <a:buChar char="•"/>
            </a:pPr>
            <a:r>
              <a:rPr lang="en-US" sz="2000" b="0" i="0" u="none" strike="noStrike" baseline="0" dirty="0">
                <a:solidFill>
                  <a:srgbClr val="000000"/>
                </a:solidFill>
                <a:latin typeface="Times New Roman" panose="02020603050405020304" pitchFamily="18" charset="0"/>
              </a:rPr>
              <a:t>What is the proficiency or ability of a student’s interpretation of a map given that there are so many kinds of maps and so many ways a cartographer can make it? </a:t>
            </a:r>
          </a:p>
          <a:p>
            <a:pPr marL="342900" indent="-342900">
              <a:buFont typeface="Arial" panose="020B0604020202020204" pitchFamily="34" charset="0"/>
              <a:buChar char="•"/>
            </a:pPr>
            <a:r>
              <a:rPr lang="en-US" sz="2000" b="0" i="0" u="none" strike="noStrike" baseline="0" dirty="0">
                <a:solidFill>
                  <a:srgbClr val="000000"/>
                </a:solidFill>
                <a:latin typeface="Times New Roman" panose="02020603050405020304" pitchFamily="18" charset="0"/>
              </a:rPr>
              <a:t>How great is the effort on the part of the teacher to teach map reading, analysis, and interpretation? </a:t>
            </a:r>
          </a:p>
        </p:txBody>
      </p:sp>
      <p:pic>
        <p:nvPicPr>
          <p:cNvPr id="4" name="Picture 3" descr="Atlas III Ch.2.pdf - Adobe Acrobat Reader DC"/>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81750" y="1892363"/>
            <a:ext cx="5943600" cy="3221902"/>
          </a:xfrm>
          <a:prstGeom prst="rect">
            <a:avLst/>
          </a:prstGeom>
        </p:spPr>
      </p:pic>
      <p:sp>
        <p:nvSpPr>
          <p:cNvPr id="5" name="TextBox 4"/>
          <p:cNvSpPr txBox="1"/>
          <p:nvPr/>
        </p:nvSpPr>
        <p:spPr>
          <a:xfrm>
            <a:off x="7315200" y="5534025"/>
            <a:ext cx="4450577" cy="923330"/>
          </a:xfrm>
          <a:prstGeom prst="rect">
            <a:avLst/>
          </a:prstGeom>
          <a:noFill/>
        </p:spPr>
        <p:txBody>
          <a:bodyPr wrap="none" rtlCol="0">
            <a:spAutoFit/>
          </a:bodyPr>
          <a:lstStyle/>
          <a:p>
            <a:r>
              <a:rPr lang="en-US" dirty="0"/>
              <a:t>Historical Atlas III. Chapter 2, Page 2.</a:t>
            </a:r>
          </a:p>
          <a:p>
            <a:r>
              <a:rPr lang="en-US" dirty="0"/>
              <a:t>Graduated Circle Map showing South Korea’s </a:t>
            </a:r>
          </a:p>
          <a:p>
            <a:r>
              <a:rPr lang="en-US" dirty="0"/>
              <a:t>Population over time, 1925-2010.</a:t>
            </a:r>
          </a:p>
        </p:txBody>
      </p:sp>
    </p:spTree>
    <p:extLst>
      <p:ext uri="{BB962C8B-B14F-4D97-AF65-F5344CB8AC3E}">
        <p14:creationId xmlns:p14="http://schemas.microsoft.com/office/powerpoint/2010/main" val="2471235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 Questions Continued:</a:t>
            </a:r>
          </a:p>
        </p:txBody>
      </p:sp>
      <p:sp>
        <p:nvSpPr>
          <p:cNvPr id="3" name="Rectangle 2"/>
          <p:cNvSpPr/>
          <p:nvPr/>
        </p:nvSpPr>
        <p:spPr>
          <a:xfrm>
            <a:off x="400050" y="1690688"/>
            <a:ext cx="6096000" cy="4524315"/>
          </a:xfrm>
          <a:prstGeom prst="rect">
            <a:avLst/>
          </a:prstGeom>
        </p:spPr>
        <p:txBody>
          <a:bodyPr>
            <a:spAutoFit/>
          </a:bodyPr>
          <a:lstStyle/>
          <a:p>
            <a:r>
              <a:rPr lang="en-US" dirty="0">
                <a:solidFill>
                  <a:srgbClr val="000000"/>
                </a:solidFill>
                <a:latin typeface="Times New Roman" panose="02020603050405020304" pitchFamily="18" charset="0"/>
              </a:rPr>
              <a:t>T</a:t>
            </a:r>
            <a:r>
              <a:rPr lang="en-US" b="0" i="0" u="none" strike="noStrike" baseline="0" dirty="0">
                <a:solidFill>
                  <a:srgbClr val="000000"/>
                </a:solidFill>
                <a:latin typeface="Times New Roman" panose="02020603050405020304" pitchFamily="18" charset="0"/>
              </a:rPr>
              <a:t>he</a:t>
            </a:r>
            <a:r>
              <a:rPr lang="en-US" b="0" i="0" u="none" strike="noStrike" dirty="0">
                <a:solidFill>
                  <a:srgbClr val="000000"/>
                </a:solidFill>
                <a:latin typeface="Times New Roman" panose="02020603050405020304" pitchFamily="18" charset="0"/>
              </a:rPr>
              <a:t> preceding </a:t>
            </a:r>
            <a:r>
              <a:rPr lang="en-US" b="0" i="0" u="none" strike="noStrike" baseline="0" dirty="0">
                <a:solidFill>
                  <a:srgbClr val="000000"/>
                </a:solidFill>
                <a:latin typeface="Times New Roman" panose="02020603050405020304" pitchFamily="18" charset="0"/>
              </a:rPr>
              <a:t>questions relate to spatial thinking and spatial understanding. Being able to answer the “why of where” question. Map interpretation is unquestionably a key issue for the improvement of geographic education. </a:t>
            </a:r>
          </a:p>
          <a:p>
            <a:r>
              <a:rPr lang="en-US" b="0" i="0" u="none" strike="noStrike" baseline="0" dirty="0">
                <a:solidFill>
                  <a:srgbClr val="000000"/>
                </a:solidFill>
                <a:latin typeface="Times New Roman" panose="02020603050405020304" pitchFamily="18" charset="0"/>
              </a:rPr>
              <a:t>Since each map is unique, so is its interpretation. Some of the common, unwritten rules relate to the analysis of the logic between title, legend, scale, data, mapping method, and visual presentation. Experienced cartographers and map designers manage a symphony of all these components in the creation of a map. As a map reader, adding some common sense is almost a requirement; but the greatest asset a map reader can have is a general, or even specific, knowledge of the geography of the place being mapped. Applying the element of geographic knowledge as an aid to map interpretation can be very helpful. Several examples are provided in</a:t>
            </a:r>
            <a:r>
              <a:rPr lang="en-US" b="0" i="0" u="none" strike="noStrike" dirty="0">
                <a:solidFill>
                  <a:srgbClr val="000000"/>
                </a:solidFill>
                <a:latin typeface="Times New Roman" panose="02020603050405020304" pitchFamily="18" charset="0"/>
              </a:rPr>
              <a:t> this presentation</a:t>
            </a:r>
            <a:r>
              <a:rPr lang="en-US" b="0" i="0" u="none" strike="noStrike" baseline="0" dirty="0">
                <a:solidFill>
                  <a:srgbClr val="000000"/>
                </a:solidFill>
                <a:latin typeface="Times New Roman" panose="02020603050405020304" pitchFamily="18" charset="0"/>
              </a:rPr>
              <a:t> to illustrate this connection. </a:t>
            </a:r>
            <a:endParaRPr lang="en-US" dirty="0"/>
          </a:p>
        </p:txBody>
      </p:sp>
      <p:sp>
        <p:nvSpPr>
          <p:cNvPr id="4" name="TextBox 3"/>
          <p:cNvSpPr txBox="1"/>
          <p:nvPr/>
        </p:nvSpPr>
        <p:spPr>
          <a:xfrm>
            <a:off x="400050" y="6286500"/>
            <a:ext cx="7924800" cy="461665"/>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Many thanks to my colleague Gregory Chu for sharing text from the Children’s Atlas companion to this National Atlas titled:</a:t>
            </a:r>
            <a:endParaRPr lang="en-US" sz="1200" dirty="0"/>
          </a:p>
          <a:p>
            <a:r>
              <a:rPr lang="en-US" sz="1200" b="1" dirty="0"/>
              <a:t>National Atlas of Korea IV: Children’s </a:t>
            </a:r>
            <a:r>
              <a:rPr lang="en-US" sz="1200" b="1" dirty="0" smtClean="0"/>
              <a:t>Edition.</a:t>
            </a:r>
            <a:r>
              <a:rPr lang="en-US" sz="1200" dirty="0" smtClean="0"/>
              <a:t> </a:t>
            </a:r>
            <a:r>
              <a:rPr lang="en-US" sz="1200" b="1" dirty="0"/>
              <a:t>Chapter 1. All Maps Are Not Created Equal </a:t>
            </a:r>
            <a:endParaRPr lang="en-US" sz="1200" dirty="0">
              <a:latin typeface="Times New Roman" panose="02020603050405020304" pitchFamily="18" charset="0"/>
              <a:cs typeface="Times New Roman" panose="02020603050405020304" pitchFamily="18" charset="0"/>
            </a:endParaRPr>
          </a:p>
        </p:txBody>
      </p:sp>
      <p:pic>
        <p:nvPicPr>
          <p:cNvPr id="8" name="Picture 7" descr="Atlas III Ch.2.pdf - Adobe Acrobat Reader DC"/>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96050" y="1762185"/>
            <a:ext cx="5229225" cy="2834655"/>
          </a:xfrm>
          <a:prstGeom prst="rect">
            <a:avLst/>
          </a:prstGeom>
        </p:spPr>
      </p:pic>
      <p:sp>
        <p:nvSpPr>
          <p:cNvPr id="9" name="TextBox 8"/>
          <p:cNvSpPr txBox="1"/>
          <p:nvPr/>
        </p:nvSpPr>
        <p:spPr>
          <a:xfrm>
            <a:off x="7115175" y="4981575"/>
            <a:ext cx="4039183" cy="369332"/>
          </a:xfrm>
          <a:prstGeom prst="rect">
            <a:avLst/>
          </a:prstGeom>
          <a:noFill/>
        </p:spPr>
        <p:txBody>
          <a:bodyPr wrap="none" rtlCol="0">
            <a:spAutoFit/>
          </a:bodyPr>
          <a:lstStyle/>
          <a:p>
            <a:r>
              <a:rPr lang="en-US" dirty="0"/>
              <a:t>National Atlas III. Chapter 2. Pages 98-99.</a:t>
            </a:r>
          </a:p>
        </p:txBody>
      </p:sp>
    </p:spTree>
    <p:extLst>
      <p:ext uri="{BB962C8B-B14F-4D97-AF65-F5344CB8AC3E}">
        <p14:creationId xmlns:p14="http://schemas.microsoft.com/office/powerpoint/2010/main" val="3733458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Importance of Scale</a:t>
            </a:r>
          </a:p>
        </p:txBody>
      </p:sp>
      <p:sp>
        <p:nvSpPr>
          <p:cNvPr id="3" name="Rectangle 2"/>
          <p:cNvSpPr/>
          <p:nvPr/>
        </p:nvSpPr>
        <p:spPr>
          <a:xfrm>
            <a:off x="304799" y="1720840"/>
            <a:ext cx="11344275" cy="4524315"/>
          </a:xfrm>
          <a:prstGeom prst="rect">
            <a:avLst/>
          </a:prstGeom>
        </p:spPr>
        <p:txBody>
          <a:bodyPr wrap="square">
            <a:spAutoFit/>
          </a:bodyPr>
          <a:lstStyle/>
          <a:p>
            <a:r>
              <a:rPr lang="en-US" sz="2400" b="0" i="0" u="none" strike="noStrike" baseline="0" dirty="0">
                <a:solidFill>
                  <a:srgbClr val="000000"/>
                </a:solidFill>
                <a:latin typeface="Times New Roman" panose="02020603050405020304" pitchFamily="18" charset="0"/>
              </a:rPr>
              <a:t>The scale of a map is critical to the map reader as it may imply how accurate a map can be and how much spatial information can be effectively presented on that map. There has been some confusion about the terminologies that relate to map scale. This section is an attempt to clarify all these confusions. </a:t>
            </a:r>
          </a:p>
          <a:p>
            <a:r>
              <a:rPr lang="en-US" sz="2400" b="0" i="0" u="none" strike="noStrike" baseline="0" dirty="0">
                <a:solidFill>
                  <a:srgbClr val="000000"/>
                </a:solidFill>
                <a:latin typeface="Times New Roman" panose="02020603050405020304" pitchFamily="18" charset="0"/>
              </a:rPr>
              <a:t>Since the map drawn on a piece of paper cannot have a one-to-one size relationship with the land, the map is thus a one-to-many size relationship with the real world that it represents. In other words, one unit of measurement on the map is designated to represent many of the same units of in the real world. Thus, the map scale is actually a mathematical ratio. Map scale can be expressed in three ways: </a:t>
            </a:r>
          </a:p>
          <a:p>
            <a:pPr marL="342900" indent="-342900">
              <a:buFont typeface="Arial" panose="020B0604020202020204" pitchFamily="34" charset="0"/>
              <a:buChar char="•"/>
            </a:pPr>
            <a:r>
              <a:rPr lang="en-US" sz="2400" dirty="0">
                <a:solidFill>
                  <a:srgbClr val="000000"/>
                </a:solidFill>
                <a:latin typeface="Times New Roman" panose="02020603050405020304" pitchFamily="18" charset="0"/>
              </a:rPr>
              <a:t>Representative Fraction</a:t>
            </a:r>
          </a:p>
          <a:p>
            <a:pPr marL="342900" indent="-342900">
              <a:buFont typeface="Arial" panose="020B0604020202020204" pitchFamily="34" charset="0"/>
              <a:buChar char="•"/>
            </a:pPr>
            <a:r>
              <a:rPr lang="en-US" sz="2400" dirty="0">
                <a:solidFill>
                  <a:srgbClr val="000000"/>
                </a:solidFill>
                <a:latin typeface="Times New Roman" panose="02020603050405020304" pitchFamily="18" charset="0"/>
              </a:rPr>
              <a:t>Verbal</a:t>
            </a:r>
          </a:p>
          <a:p>
            <a:pPr marL="342900" indent="-342900">
              <a:buFont typeface="Arial" panose="020B0604020202020204" pitchFamily="34" charset="0"/>
              <a:buChar char="•"/>
            </a:pPr>
            <a:r>
              <a:rPr lang="en-US" sz="2400" dirty="0">
                <a:solidFill>
                  <a:srgbClr val="000000"/>
                </a:solidFill>
                <a:latin typeface="Times New Roman" panose="02020603050405020304" pitchFamily="18" charset="0"/>
              </a:rPr>
              <a:t>Graphic/Bar</a:t>
            </a:r>
            <a:endParaRPr lang="en-US" sz="2400" dirty="0"/>
          </a:p>
        </p:txBody>
      </p:sp>
    </p:spTree>
    <p:extLst>
      <p:ext uri="{BB962C8B-B14F-4D97-AF65-F5344CB8AC3E}">
        <p14:creationId xmlns:p14="http://schemas.microsoft.com/office/powerpoint/2010/main" val="3725837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Large Scale vs. Small Scale Maps</a:t>
            </a:r>
          </a:p>
        </p:txBody>
      </p:sp>
      <p:pic>
        <p:nvPicPr>
          <p:cNvPr id="3" name="Picture 2" descr="Atlas III Ch.1.pdf - Adobe Acrobat Reader DC"/>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194969"/>
            <a:ext cx="6896100" cy="3738233"/>
          </a:xfrm>
          <a:prstGeom prst="rect">
            <a:avLst/>
          </a:prstGeom>
        </p:spPr>
      </p:pic>
      <p:sp>
        <p:nvSpPr>
          <p:cNvPr id="4" name="TextBox 3"/>
          <p:cNvSpPr txBox="1"/>
          <p:nvPr/>
        </p:nvSpPr>
        <p:spPr>
          <a:xfrm>
            <a:off x="76200" y="6114317"/>
            <a:ext cx="8452699" cy="646331"/>
          </a:xfrm>
          <a:prstGeom prst="rect">
            <a:avLst/>
          </a:prstGeom>
          <a:noFill/>
        </p:spPr>
        <p:txBody>
          <a:bodyPr wrap="none" rtlCol="0">
            <a:spAutoFit/>
          </a:bodyPr>
          <a:lstStyle/>
          <a:p>
            <a:r>
              <a:rPr lang="en-US" dirty="0"/>
              <a:t>Above image: Residential housing supply in Seoul Metro area vs South Korea as a whole.</a:t>
            </a:r>
          </a:p>
          <a:p>
            <a:r>
              <a:rPr lang="en-US" dirty="0"/>
              <a:t>Large Scale vs. Small Scale maps. National Atlas III. Pages 72-73</a:t>
            </a:r>
          </a:p>
        </p:txBody>
      </p:sp>
      <p:sp>
        <p:nvSpPr>
          <p:cNvPr id="5" name="TextBox 4"/>
          <p:cNvSpPr txBox="1"/>
          <p:nvPr/>
        </p:nvSpPr>
        <p:spPr>
          <a:xfrm>
            <a:off x="76200" y="1271639"/>
            <a:ext cx="11791950" cy="923330"/>
          </a:xfrm>
          <a:prstGeom prst="rect">
            <a:avLst/>
          </a:prstGeom>
          <a:noFill/>
        </p:spPr>
        <p:txBody>
          <a:bodyPr wrap="square" rtlCol="0">
            <a:spAutoFit/>
          </a:bodyPr>
          <a:lstStyle/>
          <a:p>
            <a:r>
              <a:rPr lang="en-US" dirty="0"/>
              <a:t>Large scale maps refer to those that cover a small area of land and showing a great deal of local details. An example would be a map showing local tax/mill rates. Small scale maps, on the other hand, cover large areas of land and cannot include local details. An example would be a world map on a regular book page. </a:t>
            </a:r>
          </a:p>
        </p:txBody>
      </p:sp>
    </p:spTree>
    <p:extLst>
      <p:ext uri="{BB962C8B-B14F-4D97-AF65-F5344CB8AC3E}">
        <p14:creationId xmlns:p14="http://schemas.microsoft.com/office/powerpoint/2010/main" val="691112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Transportation Route Maps</a:t>
            </a:r>
          </a:p>
        </p:txBody>
      </p:sp>
      <p:sp>
        <p:nvSpPr>
          <p:cNvPr id="3" name="Rectangle 2"/>
          <p:cNvSpPr/>
          <p:nvPr/>
        </p:nvSpPr>
        <p:spPr>
          <a:xfrm>
            <a:off x="381000" y="1566952"/>
            <a:ext cx="11601450" cy="5139869"/>
          </a:xfrm>
          <a:prstGeom prst="rect">
            <a:avLst/>
          </a:prstGeom>
        </p:spPr>
        <p:txBody>
          <a:bodyPr wrap="square">
            <a:spAutoFit/>
          </a:bodyPr>
          <a:lstStyle/>
          <a:p>
            <a:endParaRPr lang="en-US" sz="2000" b="0" i="0" u="none" strike="noStrike" baseline="0" dirty="0">
              <a:solidFill>
                <a:srgbClr val="000000"/>
              </a:solidFill>
              <a:latin typeface="Times New Roman" panose="02020603050405020304" pitchFamily="18" charset="0"/>
            </a:endParaRPr>
          </a:p>
          <a:p>
            <a:r>
              <a:rPr lang="en-US" sz="2800" b="0" i="0" u="none" strike="noStrike" baseline="0" dirty="0">
                <a:solidFill>
                  <a:srgbClr val="000000"/>
                </a:solidFill>
                <a:latin typeface="Times New Roman" panose="02020603050405020304" pitchFamily="18" charset="0"/>
              </a:rPr>
              <a:t>Route maps are those that are specifically created to guide us from one place to another. They have provided us with the freedom to move about and reach our intended destinations. Since humans travel on land, on water, and in the air, these route maps include navigation or sailing charts, aeronautic charts, and the traditional folded paper maps that are kept in our cars for many decades. Today, with GPS technology, people opt for the convenience of voice-guided GPS navigation maps and systems that are built into our cars’ dashboards or delivered from our cell phones. They are very effective in guiding us through our routes. *As accurately as GPS maps may perform, they are NOT 100% fool-proof.  *PERSONALLY</a:t>
            </a:r>
            <a:r>
              <a:rPr lang="en-US" sz="2800" b="0" i="0" u="none" strike="noStrike" dirty="0">
                <a:solidFill>
                  <a:srgbClr val="000000"/>
                </a:solidFill>
                <a:latin typeface="Times New Roman" panose="02020603050405020304" pitchFamily="18" charset="0"/>
              </a:rPr>
              <a:t> I STILL LIKE PAPER ROAD MAPS </a:t>
            </a:r>
            <a:r>
              <a:rPr lang="en-US" sz="2800" b="0" i="0" u="none" strike="noStrike" dirty="0">
                <a:solidFill>
                  <a:srgbClr val="000000"/>
                </a:solidFill>
                <a:latin typeface="Times New Roman" panose="02020603050405020304" pitchFamily="18" charset="0"/>
                <a:sym typeface="Wingdings" panose="05000000000000000000" pitchFamily="2" charset="2"/>
              </a:rPr>
              <a:t></a:t>
            </a:r>
          </a:p>
          <a:p>
            <a:r>
              <a:rPr lang="en-US" sz="2800" dirty="0">
                <a:solidFill>
                  <a:srgbClr val="000000"/>
                </a:solidFill>
                <a:latin typeface="Times New Roman" panose="02020603050405020304" pitchFamily="18" charset="0"/>
                <a:sym typeface="Wingdings" panose="05000000000000000000" pitchFamily="2" charset="2"/>
              </a:rPr>
              <a:t>See Atlas III, Chapter I, Pages 30-33.</a:t>
            </a:r>
            <a:endParaRPr lang="en-US" sz="2800" b="0" i="0" u="none" strike="noStrike" baseline="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389311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tlas III Ch.1.pdf - Adobe Acrobat Reader DC"/>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4485"/>
            <a:ext cx="12192000" cy="6609030"/>
          </a:xfrm>
          <a:prstGeom prst="rect">
            <a:avLst/>
          </a:prstGeom>
        </p:spPr>
      </p:pic>
    </p:spTree>
    <p:extLst>
      <p:ext uri="{BB962C8B-B14F-4D97-AF65-F5344CB8AC3E}">
        <p14:creationId xmlns:p14="http://schemas.microsoft.com/office/powerpoint/2010/main" val="2333142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tlas III Ch.1.pdf - Adobe Acrobat Reader DC"/>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4485"/>
            <a:ext cx="12192000" cy="6609030"/>
          </a:xfrm>
          <a:prstGeom prst="rect">
            <a:avLst/>
          </a:prstGeom>
        </p:spPr>
      </p:pic>
    </p:spTree>
    <p:extLst>
      <p:ext uri="{BB962C8B-B14F-4D97-AF65-F5344CB8AC3E}">
        <p14:creationId xmlns:p14="http://schemas.microsoft.com/office/powerpoint/2010/main" val="2652645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687" y="1485900"/>
            <a:ext cx="11668125" cy="4278094"/>
          </a:xfrm>
          <a:prstGeom prst="rect">
            <a:avLst/>
          </a:prstGeom>
        </p:spPr>
        <p:txBody>
          <a:bodyPr wrap="square">
            <a:spAutoFit/>
          </a:bodyPr>
          <a:lstStyle/>
          <a:p>
            <a:endParaRPr lang="en-US" sz="2000" b="0" i="0" u="none" strike="noStrike" baseline="0" dirty="0">
              <a:solidFill>
                <a:srgbClr val="000000"/>
              </a:solidFill>
              <a:latin typeface="Times New Roman" panose="02020603050405020304" pitchFamily="18" charset="0"/>
            </a:endParaRPr>
          </a:p>
          <a:p>
            <a:r>
              <a:rPr lang="en-US" sz="2800" b="0" i="0" u="none" strike="noStrike" baseline="0" dirty="0">
                <a:solidFill>
                  <a:srgbClr val="000000"/>
                </a:solidFill>
                <a:latin typeface="Times New Roman" panose="02020603050405020304" pitchFamily="18" charset="0"/>
              </a:rPr>
              <a:t>These may be poor in reference information, but are specially made maps to illustrate a particular theme to highlight a particular event in a particular space at a specific time. A map depicting population density (or any special topic or any theme) is considered a thematic map. The range of topics is extremely wide, so long as there is a way to collect data or information about the theme. Some of the largest government agencies that specialize in producing large volumes of thematic maps are the census bureaus and statistics-collection agencies of nations. </a:t>
            </a:r>
          </a:p>
          <a:p>
            <a:endParaRPr lang="en-US" sz="2800" dirty="0">
              <a:solidFill>
                <a:srgbClr val="000000"/>
              </a:solidFill>
              <a:latin typeface="Times New Roman" panose="02020603050405020304" pitchFamily="18" charset="0"/>
            </a:endParaRPr>
          </a:p>
        </p:txBody>
      </p:sp>
      <p:sp>
        <p:nvSpPr>
          <p:cNvPr id="3" name="Title 2"/>
          <p:cNvSpPr>
            <a:spLocks noGrp="1"/>
          </p:cNvSpPr>
          <p:nvPr>
            <p:ph type="title"/>
          </p:nvPr>
        </p:nvSpPr>
        <p:spPr/>
        <p:txBody>
          <a:bodyPr>
            <a:normAutofit fontScale="90000"/>
          </a:bodyPr>
          <a:lstStyle/>
          <a:p>
            <a:r>
              <a:rPr lang="en-US" sz="4900" dirty="0">
                <a:latin typeface="Times New Roman" panose="02020603050405020304" pitchFamily="18" charset="0"/>
                <a:cs typeface="Times New Roman" panose="02020603050405020304" pitchFamily="18" charset="0"/>
              </a:rPr>
              <a:t/>
            </a:r>
            <a:br>
              <a:rPr lang="en-US" sz="4900" dirty="0">
                <a:latin typeface="Times New Roman" panose="02020603050405020304" pitchFamily="18" charset="0"/>
                <a:cs typeface="Times New Roman" panose="02020603050405020304" pitchFamily="18" charset="0"/>
              </a:rPr>
            </a:br>
            <a:r>
              <a:rPr lang="en-US" sz="4900" dirty="0">
                <a:latin typeface="Times New Roman" panose="02020603050405020304" pitchFamily="18" charset="0"/>
                <a:cs typeface="Times New Roman" panose="02020603050405020304" pitchFamily="18" charset="0"/>
              </a:rPr>
              <a:t>Thematic Maps</a:t>
            </a:r>
            <a:r>
              <a:rPr lang="en-US" dirty="0"/>
              <a:t/>
            </a:r>
            <a:br>
              <a:rPr lang="en-US" dirty="0"/>
            </a:br>
            <a:r>
              <a:rPr lang="en-US" dirty="0"/>
              <a:t/>
            </a:r>
            <a:br>
              <a:rPr lang="en-US" dirty="0"/>
            </a:br>
            <a:endParaRPr lang="en-US" dirty="0"/>
          </a:p>
        </p:txBody>
      </p:sp>
    </p:spTree>
    <p:extLst>
      <p:ext uri="{BB962C8B-B14F-4D97-AF65-F5344CB8AC3E}">
        <p14:creationId xmlns:p14="http://schemas.microsoft.com/office/powerpoint/2010/main" val="4058111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Choropleth Maps</a:t>
            </a:r>
          </a:p>
        </p:txBody>
      </p:sp>
      <p:sp>
        <p:nvSpPr>
          <p:cNvPr id="3" name="Rectangle 2"/>
          <p:cNvSpPr/>
          <p:nvPr/>
        </p:nvSpPr>
        <p:spPr>
          <a:xfrm>
            <a:off x="209551" y="1690688"/>
            <a:ext cx="6438900" cy="4832092"/>
          </a:xfrm>
          <a:prstGeom prst="rect">
            <a:avLst/>
          </a:prstGeom>
        </p:spPr>
        <p:txBody>
          <a:bodyPr wrap="square">
            <a:spAutoFit/>
          </a:bodyPr>
          <a:lstStyle/>
          <a:p>
            <a:r>
              <a:rPr lang="en-US" sz="2800" i="0" dirty="0">
                <a:solidFill>
                  <a:srgbClr val="222222"/>
                </a:solidFill>
                <a:effectLst/>
                <a:latin typeface="Times New Roman" panose="02020603050405020304" pitchFamily="18" charset="0"/>
                <a:cs typeface="Times New Roman" panose="02020603050405020304" pitchFamily="18" charset="0"/>
              </a:rPr>
              <a:t>A choropleth map (from Greek χῶρος ("area/region") + πλῆθος ("multitude")) is a </a:t>
            </a:r>
            <a:r>
              <a:rPr lang="en-US" sz="2800" dirty="0">
                <a:solidFill>
                  <a:srgbClr val="222222"/>
                </a:solidFill>
                <a:latin typeface="Times New Roman" panose="02020603050405020304" pitchFamily="18" charset="0"/>
                <a:cs typeface="Times New Roman" panose="02020603050405020304" pitchFamily="18" charset="0"/>
              </a:rPr>
              <a:t>type of </a:t>
            </a:r>
            <a:r>
              <a:rPr lang="en-US" sz="2800" i="0" dirty="0">
                <a:solidFill>
                  <a:srgbClr val="222222"/>
                </a:solidFill>
                <a:effectLst/>
                <a:latin typeface="Times New Roman" panose="02020603050405020304" pitchFamily="18" charset="0"/>
                <a:cs typeface="Times New Roman" panose="02020603050405020304" pitchFamily="18" charset="0"/>
              </a:rPr>
              <a:t>thematic map in which areas are shaded or patterned in proportion to the measurement of the statistical variable being displayed on the map, such as population density or per-capita income.</a:t>
            </a:r>
          </a:p>
          <a:p>
            <a:endParaRPr lang="en-US" sz="2800" dirty="0">
              <a:solidFill>
                <a:srgbClr val="222222"/>
              </a:solidFill>
              <a:latin typeface="Times New Roman" panose="02020603050405020304" pitchFamily="18" charset="0"/>
              <a:cs typeface="Times New Roman" panose="02020603050405020304" pitchFamily="18" charset="0"/>
            </a:endParaRPr>
          </a:p>
          <a:p>
            <a:endParaRPr lang="en-US" sz="2800" dirty="0">
              <a:solidFill>
                <a:srgbClr val="222222"/>
              </a:solidFill>
              <a:latin typeface="Times New Roman" panose="02020603050405020304" pitchFamily="18" charset="0"/>
              <a:cs typeface="Times New Roman" panose="02020603050405020304" pitchFamily="18" charset="0"/>
            </a:endParaRPr>
          </a:p>
          <a:p>
            <a:r>
              <a:rPr lang="en-US" sz="2800" dirty="0">
                <a:solidFill>
                  <a:srgbClr val="222222"/>
                </a:solidFill>
                <a:latin typeface="Times New Roman" panose="02020603050405020304" pitchFamily="18" charset="0"/>
                <a:cs typeface="Times New Roman" panose="02020603050405020304" pitchFamily="18" charset="0"/>
              </a:rPr>
              <a:t>There are MANY examples of Choropleth maps in the National Atlas III. Chapter 2.</a:t>
            </a:r>
            <a:endParaRPr lang="en-US" sz="2800" dirty="0">
              <a:latin typeface="Times New Roman" panose="02020603050405020304" pitchFamily="18" charset="0"/>
              <a:cs typeface="Times New Roman" panose="02020603050405020304" pitchFamily="18" charset="0"/>
            </a:endParaRPr>
          </a:p>
        </p:txBody>
      </p:sp>
      <p:pic>
        <p:nvPicPr>
          <p:cNvPr id="4" name="Picture 3" descr="Atlas III Ch.2.pdf - Adobe Acrobat Reader DC"/>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24600" y="2195513"/>
            <a:ext cx="6124575" cy="3320005"/>
          </a:xfrm>
          <a:prstGeom prst="rect">
            <a:avLst/>
          </a:prstGeom>
        </p:spPr>
      </p:pic>
      <p:sp>
        <p:nvSpPr>
          <p:cNvPr id="5" name="TextBox 4"/>
          <p:cNvSpPr txBox="1"/>
          <p:nvPr/>
        </p:nvSpPr>
        <p:spPr>
          <a:xfrm>
            <a:off x="6619672" y="5777489"/>
            <a:ext cx="4762907" cy="646331"/>
          </a:xfrm>
          <a:prstGeom prst="rect">
            <a:avLst/>
          </a:prstGeom>
          <a:noFill/>
        </p:spPr>
        <p:txBody>
          <a:bodyPr wrap="none" rtlCol="0">
            <a:spAutoFit/>
          </a:bodyPr>
          <a:lstStyle/>
          <a:p>
            <a:r>
              <a:rPr lang="en-US" dirty="0"/>
              <a:t>National Atlas III. Choropleth Maps of Population</a:t>
            </a:r>
          </a:p>
          <a:p>
            <a:r>
              <a:rPr lang="en-US" dirty="0"/>
              <a:t>Structure. Pages 162-163.</a:t>
            </a:r>
          </a:p>
        </p:txBody>
      </p:sp>
    </p:spTree>
    <p:extLst>
      <p:ext uri="{BB962C8B-B14F-4D97-AF65-F5344CB8AC3E}">
        <p14:creationId xmlns:p14="http://schemas.microsoft.com/office/powerpoint/2010/main" val="3135472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tlas III Ch.1.pdf - Adobe Acrobat Reader DC"/>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4485"/>
            <a:ext cx="12192000" cy="6609030"/>
          </a:xfrm>
          <a:prstGeom prst="rect">
            <a:avLst/>
          </a:prstGeom>
        </p:spPr>
      </p:pic>
    </p:spTree>
    <p:extLst>
      <p:ext uri="{BB962C8B-B14F-4D97-AF65-F5344CB8AC3E}">
        <p14:creationId xmlns:p14="http://schemas.microsoft.com/office/powerpoint/2010/main" val="2644291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tlas III Ch.1.pdf - Adobe Acrobat Reader DC"/>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4485"/>
            <a:ext cx="12192000" cy="6609030"/>
          </a:xfrm>
          <a:prstGeom prst="rect">
            <a:avLst/>
          </a:prstGeom>
        </p:spPr>
      </p:pic>
    </p:spTree>
    <p:extLst>
      <p:ext uri="{BB962C8B-B14F-4D97-AF65-F5344CB8AC3E}">
        <p14:creationId xmlns:p14="http://schemas.microsoft.com/office/powerpoint/2010/main" val="4021697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tlas III Ch.1.pdf - Adobe Acrobat Reader DC"/>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4485"/>
            <a:ext cx="12192000" cy="6609030"/>
          </a:xfrm>
          <a:prstGeom prst="rect">
            <a:avLst/>
          </a:prstGeom>
        </p:spPr>
      </p:pic>
    </p:spTree>
    <p:extLst>
      <p:ext uri="{BB962C8B-B14F-4D97-AF65-F5344CB8AC3E}">
        <p14:creationId xmlns:p14="http://schemas.microsoft.com/office/powerpoint/2010/main" val="958368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Dot Density Maps</a:t>
            </a:r>
          </a:p>
        </p:txBody>
      </p:sp>
      <p:sp>
        <p:nvSpPr>
          <p:cNvPr id="3" name="Rectangle 2"/>
          <p:cNvSpPr/>
          <p:nvPr/>
        </p:nvSpPr>
        <p:spPr>
          <a:xfrm>
            <a:off x="304800" y="1690688"/>
            <a:ext cx="6096000" cy="4401205"/>
          </a:xfrm>
          <a:prstGeom prst="rect">
            <a:avLst/>
          </a:prstGeom>
        </p:spPr>
        <p:txBody>
          <a:bodyPr>
            <a:spAutoFit/>
          </a:bodyPr>
          <a:lstStyle/>
          <a:p>
            <a:r>
              <a:rPr lang="en-US" sz="2000" b="0" i="0" dirty="0">
                <a:solidFill>
                  <a:srgbClr val="555555"/>
                </a:solidFill>
                <a:effectLst/>
                <a:latin typeface="Times New Roman" panose="02020603050405020304" pitchFamily="18" charset="0"/>
                <a:cs typeface="Times New Roman" panose="02020603050405020304" pitchFamily="18" charset="0"/>
              </a:rPr>
              <a:t>Dot density maps are a simple yet highly effective way to show density differences in geographic distributions across a landscape. Dot density maps are easy to understand and, at a glance, show us intuitively where things clump or cluster. There are two basic types: </a:t>
            </a:r>
            <a:r>
              <a:rPr lang="en-US" sz="2000" b="1" i="1" dirty="0">
                <a:solidFill>
                  <a:srgbClr val="333333"/>
                </a:solidFill>
                <a:effectLst/>
                <a:latin typeface="Times New Roman" panose="02020603050405020304" pitchFamily="18" charset="0"/>
                <a:cs typeface="Times New Roman" panose="02020603050405020304" pitchFamily="18" charset="0"/>
              </a:rPr>
              <a:t>one-to-one dot density maps</a:t>
            </a:r>
            <a:r>
              <a:rPr lang="en-US" sz="2000" b="0" i="0" dirty="0">
                <a:solidFill>
                  <a:srgbClr val="555555"/>
                </a:solidFill>
                <a:effectLst/>
                <a:latin typeface="Times New Roman" panose="02020603050405020304" pitchFamily="18" charset="0"/>
                <a:cs typeface="Times New Roman" panose="02020603050405020304" pitchFamily="18" charset="0"/>
              </a:rPr>
              <a:t> (one dot represents one object or count) and </a:t>
            </a:r>
            <a:r>
              <a:rPr lang="en-US" sz="2000" b="1" i="1" dirty="0">
                <a:solidFill>
                  <a:srgbClr val="333333"/>
                </a:solidFill>
                <a:effectLst/>
                <a:latin typeface="Times New Roman" panose="02020603050405020304" pitchFamily="18" charset="0"/>
                <a:cs typeface="Times New Roman" panose="02020603050405020304" pitchFamily="18" charset="0"/>
              </a:rPr>
              <a:t>one-to-many dot density maps</a:t>
            </a:r>
            <a:r>
              <a:rPr lang="en-US" sz="2000" b="0" i="0" dirty="0">
                <a:solidFill>
                  <a:srgbClr val="555555"/>
                </a:solidFill>
                <a:effectLst/>
                <a:latin typeface="Times New Roman" panose="02020603050405020304" pitchFamily="18" charset="0"/>
                <a:cs typeface="Times New Roman" panose="02020603050405020304" pitchFamily="18" charset="0"/>
              </a:rPr>
              <a:t> in which one dot stands for a number of things or a value (e.g., 1 dot = 1,000 acres of wheat production).</a:t>
            </a:r>
          </a:p>
          <a:p>
            <a:endParaRPr lang="en-US" sz="2000" b="0" i="0" dirty="0">
              <a:solidFill>
                <a:srgbClr val="555555"/>
              </a:solidFill>
              <a:effectLst/>
              <a:latin typeface="Times New Roman" panose="02020603050405020304" pitchFamily="18" charset="0"/>
              <a:cs typeface="Times New Roman" panose="02020603050405020304" pitchFamily="18" charset="0"/>
            </a:endParaRPr>
          </a:p>
          <a:p>
            <a:r>
              <a:rPr lang="en-US" sz="2000" b="0" i="0" dirty="0">
                <a:solidFill>
                  <a:srgbClr val="555555"/>
                </a:solidFill>
                <a:effectLst/>
                <a:latin typeface="Times New Roman" panose="02020603050405020304" pitchFamily="18" charset="0"/>
                <a:cs typeface="Times New Roman" panose="02020603050405020304" pitchFamily="18" charset="0"/>
              </a:rPr>
              <a:t>All dot density maps</a:t>
            </a:r>
            <a:r>
              <a:rPr lang="en-US" sz="2000" dirty="0">
                <a:solidFill>
                  <a:srgbClr val="555555"/>
                </a:solidFill>
                <a:latin typeface="Times New Roman" panose="02020603050405020304" pitchFamily="18" charset="0"/>
                <a:cs typeface="Times New Roman" panose="02020603050405020304" pitchFamily="18" charset="0"/>
              </a:rPr>
              <a:t> should</a:t>
            </a:r>
            <a:r>
              <a:rPr lang="en-US" sz="2000" b="1" i="0" dirty="0">
                <a:solidFill>
                  <a:srgbClr val="333333"/>
                </a:solidFill>
                <a:effectLst/>
                <a:latin typeface="Times New Roman" panose="02020603050405020304" pitchFamily="18" charset="0"/>
                <a:cs typeface="Times New Roman" panose="02020603050405020304" pitchFamily="18" charset="0"/>
              </a:rPr>
              <a:t> be drawn on an</a:t>
            </a:r>
            <a:r>
              <a:rPr lang="en-US" sz="2000" b="0" i="0" dirty="0">
                <a:solidFill>
                  <a:srgbClr val="555555"/>
                </a:solidFill>
                <a:effectLst/>
                <a:latin typeface="Times New Roman" panose="02020603050405020304" pitchFamily="18" charset="0"/>
                <a:cs typeface="Times New Roman" panose="02020603050405020304" pitchFamily="18" charset="0"/>
              </a:rPr>
              <a:t> </a:t>
            </a:r>
            <a:r>
              <a:rPr lang="en-US" sz="2000" b="1" i="0" dirty="0">
                <a:solidFill>
                  <a:srgbClr val="333333"/>
                </a:solidFill>
                <a:effectLst/>
                <a:latin typeface="Times New Roman" panose="02020603050405020304" pitchFamily="18" charset="0"/>
                <a:cs typeface="Times New Roman" panose="02020603050405020304" pitchFamily="18" charset="0"/>
              </a:rPr>
              <a:t>equal area map projection</a:t>
            </a:r>
            <a:r>
              <a:rPr lang="en-US" sz="2000" b="0" i="0" dirty="0">
                <a:solidFill>
                  <a:srgbClr val="555555"/>
                </a:solidFill>
                <a:effectLst/>
                <a:latin typeface="Times New Roman" panose="02020603050405020304" pitchFamily="18" charset="0"/>
                <a:cs typeface="Times New Roman" panose="02020603050405020304" pitchFamily="18" charset="0"/>
              </a:rPr>
              <a:t>. This is critical — using a map projection which does not preserve the size of areas will distort the perceived density of the dots. </a:t>
            </a:r>
          </a:p>
        </p:txBody>
      </p:sp>
      <p:pic>
        <p:nvPicPr>
          <p:cNvPr id="4" name="Picture 3" descr="Atlas III Ch.3.pdf - Adobe Acrobat Reader DC"/>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00800" y="2105024"/>
            <a:ext cx="5498578" cy="2980665"/>
          </a:xfrm>
          <a:prstGeom prst="rect">
            <a:avLst/>
          </a:prstGeom>
        </p:spPr>
      </p:pic>
      <p:sp>
        <p:nvSpPr>
          <p:cNvPr id="5" name="TextBox 4"/>
          <p:cNvSpPr txBox="1"/>
          <p:nvPr/>
        </p:nvSpPr>
        <p:spPr>
          <a:xfrm>
            <a:off x="6743700" y="5524500"/>
            <a:ext cx="4389215" cy="646331"/>
          </a:xfrm>
          <a:prstGeom prst="rect">
            <a:avLst/>
          </a:prstGeom>
          <a:noFill/>
        </p:spPr>
        <p:txBody>
          <a:bodyPr wrap="none" rtlCol="0">
            <a:spAutoFit/>
          </a:bodyPr>
          <a:lstStyle/>
          <a:p>
            <a:r>
              <a:rPr lang="en-US" dirty="0"/>
              <a:t>National Atlas III, Chapter 3, page 185.</a:t>
            </a:r>
          </a:p>
          <a:p>
            <a:r>
              <a:rPr lang="en-US" dirty="0"/>
              <a:t>Discount Box Stores 2008 compared to 2013.</a:t>
            </a:r>
          </a:p>
        </p:txBody>
      </p:sp>
      <p:sp>
        <p:nvSpPr>
          <p:cNvPr id="6" name="Rectangle 5"/>
          <p:cNvSpPr/>
          <p:nvPr/>
        </p:nvSpPr>
        <p:spPr>
          <a:xfrm>
            <a:off x="304800" y="6091893"/>
            <a:ext cx="2986330" cy="276999"/>
          </a:xfrm>
          <a:prstGeom prst="rect">
            <a:avLst/>
          </a:prstGeom>
        </p:spPr>
        <p:txBody>
          <a:bodyPr wrap="none">
            <a:spAutoFit/>
          </a:bodyPr>
          <a:lstStyle/>
          <a:p>
            <a:r>
              <a:rPr lang="en-US" sz="1200" dirty="0">
                <a:latin typeface="Times New Roman" panose="02020603050405020304" pitchFamily="18" charset="0"/>
                <a:cs typeface="Times New Roman" panose="02020603050405020304" pitchFamily="18" charset="0"/>
              </a:rPr>
              <a:t>http://www.axismaps.com/guide/dot_density/</a:t>
            </a:r>
          </a:p>
        </p:txBody>
      </p:sp>
    </p:spTree>
    <p:extLst>
      <p:ext uri="{BB962C8B-B14F-4D97-AF65-F5344CB8AC3E}">
        <p14:creationId xmlns:p14="http://schemas.microsoft.com/office/powerpoint/2010/main" val="4053833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Proportional/Graduated Circle Maps</a:t>
            </a:r>
          </a:p>
        </p:txBody>
      </p:sp>
      <p:sp>
        <p:nvSpPr>
          <p:cNvPr id="3" name="Rectangle 2"/>
          <p:cNvSpPr/>
          <p:nvPr/>
        </p:nvSpPr>
        <p:spPr>
          <a:xfrm>
            <a:off x="304800" y="1690688"/>
            <a:ext cx="6096000" cy="4154984"/>
          </a:xfrm>
          <a:prstGeom prst="rect">
            <a:avLst/>
          </a:prstGeom>
        </p:spPr>
        <p:txBody>
          <a:bodyPr>
            <a:spAutoFit/>
          </a:bodyPr>
          <a:lstStyle/>
          <a:p>
            <a:r>
              <a:rPr lang="en-US" sz="2400" b="0" i="0" dirty="0">
                <a:solidFill>
                  <a:srgbClr val="000000"/>
                </a:solidFill>
                <a:effectLst/>
                <a:latin typeface="Times New Roman" panose="02020603050405020304" pitchFamily="18" charset="0"/>
                <a:cs typeface="Times New Roman" panose="02020603050405020304" pitchFamily="18" charset="0"/>
              </a:rPr>
              <a:t>Graduated and proportional symbol maps are a class of maps that use the visual variable of size to represent differences in the magnitude of a discrete, abruptly changing phenomenon, e.g. counts of people. Like choropleth maps, you can create classed or unclassed versions of </a:t>
            </a:r>
          </a:p>
          <a:p>
            <a:r>
              <a:rPr lang="en-US" sz="2400" b="0" i="0" dirty="0">
                <a:solidFill>
                  <a:srgbClr val="000000"/>
                </a:solidFill>
                <a:effectLst/>
                <a:latin typeface="Times New Roman" panose="02020603050405020304" pitchFamily="18" charset="0"/>
                <a:cs typeface="Times New Roman" panose="02020603050405020304" pitchFamily="18" charset="0"/>
              </a:rPr>
              <a:t>these maps. The classed ones are known as </a:t>
            </a:r>
            <a:r>
              <a:rPr lang="en-US" sz="2400" b="0" i="1" dirty="0">
                <a:solidFill>
                  <a:srgbClr val="000000"/>
                </a:solidFill>
                <a:effectLst/>
                <a:latin typeface="Times New Roman" panose="02020603050405020304" pitchFamily="18" charset="0"/>
                <a:cs typeface="Times New Roman" panose="02020603050405020304" pitchFamily="18" charset="0"/>
              </a:rPr>
              <a:t>range-graded</a:t>
            </a:r>
            <a:r>
              <a:rPr lang="en-US" sz="2400" b="0" i="0" dirty="0">
                <a:solidFill>
                  <a:srgbClr val="000000"/>
                </a:solidFill>
                <a:effectLst/>
                <a:latin typeface="Times New Roman" panose="02020603050405020304" pitchFamily="18" charset="0"/>
                <a:cs typeface="Times New Roman" panose="02020603050405020304" pitchFamily="18" charset="0"/>
              </a:rPr>
              <a:t> or </a:t>
            </a:r>
            <a:r>
              <a:rPr lang="en-US" sz="2400" b="0" i="1" dirty="0">
                <a:solidFill>
                  <a:srgbClr val="000000"/>
                </a:solidFill>
                <a:effectLst/>
                <a:latin typeface="Times New Roman" panose="02020603050405020304" pitchFamily="18" charset="0"/>
                <a:cs typeface="Times New Roman" panose="02020603050405020304" pitchFamily="18" charset="0"/>
              </a:rPr>
              <a:t>graduated</a:t>
            </a:r>
            <a:r>
              <a:rPr lang="en-US" sz="2400" b="0" i="0" dirty="0">
                <a:solidFill>
                  <a:srgbClr val="000000"/>
                </a:solidFill>
                <a:effectLst/>
                <a:latin typeface="Times New Roman" panose="02020603050405020304" pitchFamily="18" charset="0"/>
                <a:cs typeface="Times New Roman" panose="02020603050405020304" pitchFamily="18" charset="0"/>
              </a:rPr>
              <a:t> symbols, and the unclassed are called </a:t>
            </a:r>
            <a:r>
              <a:rPr lang="en-US" sz="2400" b="0" i="1" dirty="0">
                <a:solidFill>
                  <a:srgbClr val="000000"/>
                </a:solidFill>
                <a:effectLst/>
                <a:latin typeface="Times New Roman" panose="02020603050405020304" pitchFamily="18" charset="0"/>
                <a:cs typeface="Times New Roman" panose="02020603050405020304" pitchFamily="18" charset="0"/>
              </a:rPr>
              <a:t>proportional</a:t>
            </a:r>
            <a:r>
              <a:rPr lang="en-US" sz="2400" b="0" i="0" dirty="0">
                <a:solidFill>
                  <a:srgbClr val="000000"/>
                </a:solidFill>
                <a:effectLst/>
                <a:latin typeface="Times New Roman" panose="02020603050405020304" pitchFamily="18" charset="0"/>
                <a:cs typeface="Times New Roman" panose="02020603050405020304" pitchFamily="18" charset="0"/>
              </a:rPr>
              <a:t> symbols, where the area of the symbols are proportional to the values of the attribute being mapped.</a:t>
            </a:r>
            <a:endParaRPr lang="en-US" sz="2400" dirty="0">
              <a:latin typeface="Times New Roman" panose="02020603050405020304" pitchFamily="18" charset="0"/>
              <a:cs typeface="Times New Roman" panose="02020603050405020304" pitchFamily="18" charset="0"/>
            </a:endParaRPr>
          </a:p>
        </p:txBody>
      </p:sp>
      <p:pic>
        <p:nvPicPr>
          <p:cNvPr id="4" name="Picture 3" descr="Atlas III Ch.2.pdf - Adobe Acrobat Reader DC"/>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24426" y="1773052"/>
            <a:ext cx="5867574" cy="3180690"/>
          </a:xfrm>
          <a:prstGeom prst="rect">
            <a:avLst/>
          </a:prstGeom>
        </p:spPr>
      </p:pic>
      <p:sp>
        <p:nvSpPr>
          <p:cNvPr id="5" name="TextBox 4"/>
          <p:cNvSpPr txBox="1"/>
          <p:nvPr/>
        </p:nvSpPr>
        <p:spPr>
          <a:xfrm>
            <a:off x="6486525" y="5286375"/>
            <a:ext cx="5139805" cy="923330"/>
          </a:xfrm>
          <a:prstGeom prst="rect">
            <a:avLst/>
          </a:prstGeom>
          <a:noFill/>
        </p:spPr>
        <p:txBody>
          <a:bodyPr wrap="none" rtlCol="0">
            <a:spAutoFit/>
          </a:bodyPr>
          <a:lstStyle/>
          <a:p>
            <a:r>
              <a:rPr lang="en-US" dirty="0"/>
              <a:t>National Atlas III, Chapter 2, Page 3. Graduated circle</a:t>
            </a:r>
          </a:p>
          <a:p>
            <a:r>
              <a:rPr lang="en-US" dirty="0"/>
              <a:t>Map of South Korean cities with a population of over</a:t>
            </a:r>
          </a:p>
          <a:p>
            <a:r>
              <a:rPr lang="en-US" dirty="0"/>
              <a:t>200,000. 1960-2010.</a:t>
            </a:r>
          </a:p>
        </p:txBody>
      </p:sp>
      <p:sp>
        <p:nvSpPr>
          <p:cNvPr id="6" name="Rectangle 5"/>
          <p:cNvSpPr/>
          <p:nvPr/>
        </p:nvSpPr>
        <p:spPr>
          <a:xfrm>
            <a:off x="304800" y="6025039"/>
            <a:ext cx="3476849" cy="276999"/>
          </a:xfrm>
          <a:prstGeom prst="rect">
            <a:avLst/>
          </a:prstGeom>
        </p:spPr>
        <p:txBody>
          <a:bodyPr wrap="none">
            <a:spAutoFit/>
          </a:bodyPr>
          <a:lstStyle/>
          <a:p>
            <a:r>
              <a:rPr lang="en-US" sz="1200" dirty="0">
                <a:latin typeface="Times New Roman" panose="02020603050405020304" pitchFamily="18" charset="0"/>
                <a:cs typeface="Times New Roman" panose="02020603050405020304" pitchFamily="18" charset="0"/>
              </a:rPr>
              <a:t>https://www.e-education.psu.edu/geog486/node/1869</a:t>
            </a:r>
          </a:p>
        </p:txBody>
      </p:sp>
    </p:spTree>
    <p:extLst>
      <p:ext uri="{BB962C8B-B14F-4D97-AF65-F5344CB8AC3E}">
        <p14:creationId xmlns:p14="http://schemas.microsoft.com/office/powerpoint/2010/main" val="32213130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Cartograms</a:t>
            </a:r>
          </a:p>
        </p:txBody>
      </p:sp>
      <p:sp>
        <p:nvSpPr>
          <p:cNvPr id="3" name="Rectangle 2"/>
          <p:cNvSpPr/>
          <p:nvPr/>
        </p:nvSpPr>
        <p:spPr>
          <a:xfrm>
            <a:off x="133350" y="1459507"/>
            <a:ext cx="6096000" cy="4708981"/>
          </a:xfrm>
          <a:prstGeom prst="rect">
            <a:avLst/>
          </a:prstGeom>
        </p:spPr>
        <p:txBody>
          <a:bodyPr>
            <a:spAutoFit/>
          </a:bodyPr>
          <a:lstStyle/>
          <a:p>
            <a:r>
              <a:rPr lang="en-US" sz="2000" b="0" i="0" dirty="0">
                <a:solidFill>
                  <a:srgbClr val="464646"/>
                </a:solidFill>
                <a:effectLst/>
                <a:latin typeface="Times New Roman" panose="02020603050405020304" pitchFamily="18" charset="0"/>
                <a:cs typeface="Times New Roman" panose="02020603050405020304" pitchFamily="18" charset="0"/>
              </a:rPr>
              <a:t>Simply put, a cartogram is a map. But a cartogram is a unique type of map because it combines statistical information with geographic location. Physical or topographical maps show relative area, distance, and terrain, but they do not provide any data about the inhabitants of a place.</a:t>
            </a:r>
          </a:p>
          <a:p>
            <a:endParaRPr lang="en-US" sz="2000" b="0" i="0" dirty="0">
              <a:solidFill>
                <a:srgbClr val="464646"/>
              </a:solidFill>
              <a:effectLst/>
              <a:latin typeface="Times New Roman" panose="02020603050405020304" pitchFamily="18" charset="0"/>
              <a:cs typeface="Times New Roman" panose="02020603050405020304" pitchFamily="18" charset="0"/>
            </a:endParaRPr>
          </a:p>
          <a:p>
            <a:r>
              <a:rPr lang="en-US" sz="2000" b="0" i="0" dirty="0">
                <a:solidFill>
                  <a:srgbClr val="464646"/>
                </a:solidFill>
                <a:effectLst/>
                <a:latin typeface="Times New Roman" panose="02020603050405020304" pitchFamily="18" charset="0"/>
                <a:cs typeface="Times New Roman" panose="02020603050405020304" pitchFamily="18" charset="0"/>
              </a:rPr>
              <a:t>Cartograms on the other hand take some measurable variable: total population, age of inhabitants, electoral votes, GDP, etc., and then manipulate a place’s area to be sized accordingly. The produced cartogram can really look quite different from the maps of cities, states, countries, and the world that are more recognizable. It all depends on how a cartographer needs or wants to display the information.</a:t>
            </a:r>
          </a:p>
        </p:txBody>
      </p:sp>
      <p:sp>
        <p:nvSpPr>
          <p:cNvPr id="4" name="Rectangle 3"/>
          <p:cNvSpPr/>
          <p:nvPr/>
        </p:nvSpPr>
        <p:spPr>
          <a:xfrm>
            <a:off x="133350" y="6102961"/>
            <a:ext cx="6267450" cy="246221"/>
          </a:xfrm>
          <a:prstGeom prst="rect">
            <a:avLst/>
          </a:prstGeom>
        </p:spPr>
        <p:txBody>
          <a:bodyPr wrap="square">
            <a:spAutoFit/>
          </a:bodyPr>
          <a:lstStyle/>
          <a:p>
            <a:r>
              <a:rPr lang="en-US" sz="1000" dirty="0">
                <a:latin typeface="Times New Roman" panose="02020603050405020304" pitchFamily="18" charset="0"/>
                <a:cs typeface="Times New Roman" panose="02020603050405020304" pitchFamily="18" charset="0"/>
              </a:rPr>
              <a:t>https://www.populationeducation.org/content/what-cartogram</a:t>
            </a:r>
          </a:p>
        </p:txBody>
      </p:sp>
      <p:pic>
        <p:nvPicPr>
          <p:cNvPr id="6" name="Picture 5" descr="Atlas III Ch.2.pdf - Adobe Acrobat Reader DC"/>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2675" y="1778959"/>
            <a:ext cx="5695950" cy="3087656"/>
          </a:xfrm>
          <a:prstGeom prst="rect">
            <a:avLst/>
          </a:prstGeom>
        </p:spPr>
      </p:pic>
      <p:sp>
        <p:nvSpPr>
          <p:cNvPr id="7" name="Rectangle 6"/>
          <p:cNvSpPr/>
          <p:nvPr/>
        </p:nvSpPr>
        <p:spPr>
          <a:xfrm>
            <a:off x="6162675" y="5049888"/>
            <a:ext cx="6096000" cy="923330"/>
          </a:xfrm>
          <a:prstGeom prst="rect">
            <a:avLst/>
          </a:prstGeom>
        </p:spPr>
        <p:txBody>
          <a:bodyPr>
            <a:spAutoFit/>
          </a:bodyPr>
          <a:lstStyle/>
          <a:p>
            <a:r>
              <a:rPr lang="en-US" dirty="0"/>
              <a:t>National Atlas III, Chapter 2, Page 3. Cartogram </a:t>
            </a:r>
          </a:p>
          <a:p>
            <a:r>
              <a:rPr lang="en-US" dirty="0"/>
              <a:t>of population growth of South Korean cities from</a:t>
            </a:r>
          </a:p>
          <a:p>
            <a:r>
              <a:rPr lang="en-US" dirty="0"/>
              <a:t>1960-2010.</a:t>
            </a:r>
          </a:p>
        </p:txBody>
      </p:sp>
    </p:spTree>
    <p:extLst>
      <p:ext uri="{BB962C8B-B14F-4D97-AF65-F5344CB8AC3E}">
        <p14:creationId xmlns:p14="http://schemas.microsoft.com/office/powerpoint/2010/main" val="30567055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Isoline Maps</a:t>
            </a:r>
          </a:p>
        </p:txBody>
      </p:sp>
      <p:sp>
        <p:nvSpPr>
          <p:cNvPr id="3" name="Rectangle 2"/>
          <p:cNvSpPr/>
          <p:nvPr/>
        </p:nvSpPr>
        <p:spPr>
          <a:xfrm>
            <a:off x="390525" y="1589811"/>
            <a:ext cx="3857625" cy="4524315"/>
          </a:xfrm>
          <a:prstGeom prst="rect">
            <a:avLst/>
          </a:prstGeom>
        </p:spPr>
        <p:txBody>
          <a:bodyPr wrap="square">
            <a:spAutoFit/>
          </a:bodyPr>
          <a:lstStyle/>
          <a:p>
            <a:r>
              <a:rPr lang="en-US" sz="2400" i="0" dirty="0">
                <a:solidFill>
                  <a:srgbClr val="222222"/>
                </a:solidFill>
                <a:effectLst/>
                <a:latin typeface="Times New Roman" panose="02020603050405020304" pitchFamily="18" charset="0"/>
                <a:cs typeface="Times New Roman" panose="02020603050405020304" pitchFamily="18" charset="0"/>
              </a:rPr>
              <a:t>Isolines are lines drawn to link different places that share a common value. The prefix 'iso' is a Greek word meaning equal, so an Isoline must be a line joining equal points. For example, a line drawn on a map to join up all the places that are the same height above sea level is called a contour.</a:t>
            </a:r>
            <a:endParaRPr lang="en-US" sz="2400" dirty="0">
              <a:latin typeface="Times New Roman" panose="02020603050405020304" pitchFamily="18" charset="0"/>
              <a:cs typeface="Times New Roman" panose="02020603050405020304" pitchFamily="18" charset="0"/>
            </a:endParaRPr>
          </a:p>
        </p:txBody>
      </p:sp>
      <p:sp>
        <p:nvSpPr>
          <p:cNvPr id="4" name="Rectangle 3"/>
          <p:cNvSpPr/>
          <p:nvPr/>
        </p:nvSpPr>
        <p:spPr>
          <a:xfrm>
            <a:off x="390525" y="6114126"/>
            <a:ext cx="6096000" cy="246221"/>
          </a:xfrm>
          <a:prstGeom prst="rect">
            <a:avLst/>
          </a:prstGeom>
        </p:spPr>
        <p:txBody>
          <a:bodyPr>
            <a:spAutoFit/>
          </a:bodyPr>
          <a:lstStyle/>
          <a:p>
            <a:r>
              <a:rPr lang="en-US" sz="1000" dirty="0"/>
              <a:t>http://www.geography-site.co.uk/pages/skills/fieldwork/stats/isolines.html</a:t>
            </a:r>
          </a:p>
        </p:txBody>
      </p:sp>
      <p:pic>
        <p:nvPicPr>
          <p:cNvPr id="5" name="Picture 4" descr="Atlas II Ch.3.pdf - Adobe Acrobat Reader DC"/>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8150" y="1482928"/>
            <a:ext cx="7524750" cy="4079011"/>
          </a:xfrm>
          <a:prstGeom prst="rect">
            <a:avLst/>
          </a:prstGeom>
        </p:spPr>
      </p:pic>
      <p:sp>
        <p:nvSpPr>
          <p:cNvPr id="6" name="TextBox 5"/>
          <p:cNvSpPr txBox="1"/>
          <p:nvPr/>
        </p:nvSpPr>
        <p:spPr>
          <a:xfrm>
            <a:off x="5095875" y="5848350"/>
            <a:ext cx="4215513" cy="369332"/>
          </a:xfrm>
          <a:prstGeom prst="rect">
            <a:avLst/>
          </a:prstGeom>
          <a:noFill/>
        </p:spPr>
        <p:txBody>
          <a:bodyPr wrap="none" rtlCol="0">
            <a:spAutoFit/>
          </a:bodyPr>
          <a:lstStyle/>
          <a:p>
            <a:r>
              <a:rPr lang="en-US" dirty="0"/>
              <a:t>National Atlas II. Chapter 3. Pages 122-123.</a:t>
            </a:r>
          </a:p>
        </p:txBody>
      </p:sp>
    </p:spTree>
    <p:extLst>
      <p:ext uri="{BB962C8B-B14F-4D97-AF65-F5344CB8AC3E}">
        <p14:creationId xmlns:p14="http://schemas.microsoft.com/office/powerpoint/2010/main" val="2575936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Maps with other embedded Stimulus</a:t>
            </a:r>
          </a:p>
        </p:txBody>
      </p:sp>
      <p:pic>
        <p:nvPicPr>
          <p:cNvPr id="3" name="Picture 2" descr="Atlas III Ch.4.pdf - Adobe Acrobat Reader DC"/>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925" y="1514191"/>
            <a:ext cx="6781800" cy="3676273"/>
          </a:xfrm>
          <a:prstGeom prst="rect">
            <a:avLst/>
          </a:prstGeom>
        </p:spPr>
      </p:pic>
      <p:sp>
        <p:nvSpPr>
          <p:cNvPr id="4" name="TextBox 3"/>
          <p:cNvSpPr txBox="1"/>
          <p:nvPr/>
        </p:nvSpPr>
        <p:spPr>
          <a:xfrm>
            <a:off x="8220075" y="1690688"/>
            <a:ext cx="3549946" cy="2585323"/>
          </a:xfrm>
          <a:prstGeom prst="rect">
            <a:avLst/>
          </a:prstGeom>
          <a:noFill/>
        </p:spPr>
        <p:txBody>
          <a:bodyPr wrap="none" rtlCol="0">
            <a:spAutoFit/>
          </a:bodyPr>
          <a:lstStyle/>
          <a:p>
            <a:r>
              <a:rPr lang="en-US" dirty="0"/>
              <a:t>Choropleth Map with embedded</a:t>
            </a:r>
          </a:p>
          <a:p>
            <a:r>
              <a:rPr lang="en-US" dirty="0"/>
              <a:t>pie graphs.</a:t>
            </a:r>
          </a:p>
          <a:p>
            <a:endParaRPr lang="en-US" dirty="0"/>
          </a:p>
          <a:p>
            <a:r>
              <a:rPr lang="en-US" dirty="0"/>
              <a:t>% of votes for winning candidate vs.</a:t>
            </a:r>
          </a:p>
          <a:p>
            <a:r>
              <a:rPr lang="en-US" dirty="0"/>
              <a:t>number of votes for each candidate</a:t>
            </a:r>
          </a:p>
          <a:p>
            <a:r>
              <a:rPr lang="en-US" dirty="0"/>
              <a:t>represented in pie graph.</a:t>
            </a:r>
          </a:p>
          <a:p>
            <a:endParaRPr lang="en-US" dirty="0"/>
          </a:p>
          <a:p>
            <a:r>
              <a:rPr lang="en-US" dirty="0"/>
              <a:t>National Atlas III. Chapter 4.</a:t>
            </a:r>
          </a:p>
          <a:p>
            <a:r>
              <a:rPr lang="en-US" dirty="0"/>
              <a:t>Pages 222-223.</a:t>
            </a:r>
          </a:p>
        </p:txBody>
      </p:sp>
    </p:spTree>
    <p:extLst>
      <p:ext uri="{BB962C8B-B14F-4D97-AF65-F5344CB8AC3E}">
        <p14:creationId xmlns:p14="http://schemas.microsoft.com/office/powerpoint/2010/main" val="3725026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Same electoral map at larger scales</a:t>
            </a:r>
            <a:br>
              <a:rPr lang="en-US" dirty="0"/>
            </a:br>
            <a:r>
              <a:rPr lang="en-US" dirty="0"/>
              <a:t>(showing similar data differently)</a:t>
            </a:r>
          </a:p>
        </p:txBody>
      </p:sp>
      <p:pic>
        <p:nvPicPr>
          <p:cNvPr id="3" name="Picture 2" descr="Atlas III Ch.4.pdf - Adobe Acrobat Reader DC"/>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450" y="1794683"/>
            <a:ext cx="8620125" cy="4672791"/>
          </a:xfrm>
          <a:prstGeom prst="rect">
            <a:avLst/>
          </a:prstGeom>
        </p:spPr>
      </p:pic>
      <p:sp>
        <p:nvSpPr>
          <p:cNvPr id="4" name="Rectangle 3"/>
          <p:cNvSpPr/>
          <p:nvPr/>
        </p:nvSpPr>
        <p:spPr>
          <a:xfrm>
            <a:off x="8601075" y="3286810"/>
            <a:ext cx="6096000" cy="646331"/>
          </a:xfrm>
          <a:prstGeom prst="rect">
            <a:avLst/>
          </a:prstGeom>
        </p:spPr>
        <p:txBody>
          <a:bodyPr>
            <a:spAutoFit/>
          </a:bodyPr>
          <a:lstStyle/>
          <a:p>
            <a:r>
              <a:rPr lang="en-US" dirty="0"/>
              <a:t>National Atlas III. Chapter 4.</a:t>
            </a:r>
          </a:p>
          <a:p>
            <a:r>
              <a:rPr lang="en-US" dirty="0"/>
              <a:t>Pages 224-225.</a:t>
            </a:r>
          </a:p>
        </p:txBody>
      </p:sp>
    </p:spTree>
    <p:extLst>
      <p:ext uri="{BB962C8B-B14F-4D97-AF65-F5344CB8AC3E}">
        <p14:creationId xmlns:p14="http://schemas.microsoft.com/office/powerpoint/2010/main" val="9439797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0"/>
            <a:ext cx="10515600" cy="1325563"/>
          </a:xfrm>
        </p:spPr>
        <p:txBody>
          <a:bodyPr/>
          <a:lstStyle/>
          <a:p>
            <a:r>
              <a:rPr lang="en-US" dirty="0" smtClean="0"/>
              <a:t>Lesson </a:t>
            </a:r>
            <a:r>
              <a:rPr lang="en-US" dirty="0"/>
              <a:t>Plan </a:t>
            </a:r>
          </a:p>
        </p:txBody>
      </p:sp>
      <p:sp>
        <p:nvSpPr>
          <p:cNvPr id="3" name="TextBox 2"/>
          <p:cNvSpPr txBox="1"/>
          <p:nvPr/>
        </p:nvSpPr>
        <p:spPr>
          <a:xfrm>
            <a:off x="281024" y="1884929"/>
            <a:ext cx="11072775" cy="6740307"/>
          </a:xfrm>
          <a:prstGeom prst="rect">
            <a:avLst/>
          </a:prstGeom>
          <a:noFill/>
        </p:spPr>
        <p:txBody>
          <a:bodyPr wrap="none" rtlCol="0">
            <a:spAutoFit/>
          </a:bodyPr>
          <a:lstStyle/>
          <a:p>
            <a:pPr marL="342900" indent="-342900">
              <a:buFont typeface="+mj-lt"/>
              <a:buAutoNum type="arabicPeriod"/>
            </a:pPr>
            <a:r>
              <a:rPr lang="en-US" dirty="0"/>
              <a:t>Locate maps in the National Atlas of </a:t>
            </a:r>
            <a:r>
              <a:rPr lang="en-US" dirty="0" smtClean="0"/>
              <a:t>Korea (5-7, instructor can determine exact number range based on</a:t>
            </a:r>
          </a:p>
          <a:p>
            <a:r>
              <a:rPr lang="en-US" dirty="0"/>
              <a:t>t</a:t>
            </a:r>
            <a:r>
              <a:rPr lang="en-US" dirty="0" smtClean="0"/>
              <a:t>heir own parameters related to class time management, etc.) These maps should be </a:t>
            </a:r>
            <a:r>
              <a:rPr lang="en-US" dirty="0"/>
              <a:t>similar in style and </a:t>
            </a:r>
            <a:endParaRPr lang="en-US" dirty="0" smtClean="0"/>
          </a:p>
          <a:p>
            <a:r>
              <a:rPr lang="en-US" dirty="0" smtClean="0"/>
              <a:t>context </a:t>
            </a:r>
            <a:r>
              <a:rPr lang="en-US" dirty="0"/>
              <a:t>to the </a:t>
            </a:r>
            <a:r>
              <a:rPr lang="en-US" dirty="0" smtClean="0"/>
              <a:t>ones that </a:t>
            </a:r>
            <a:r>
              <a:rPr lang="en-US" dirty="0"/>
              <a:t>appear on the following slides and are used as examples.</a:t>
            </a:r>
          </a:p>
          <a:p>
            <a:endParaRPr lang="en-US" dirty="0"/>
          </a:p>
          <a:p>
            <a:pPr marL="342900" indent="-342900">
              <a:buAutoNum type="arabicPeriod" startAt="2"/>
            </a:pPr>
            <a:r>
              <a:rPr lang="en-US" dirty="0"/>
              <a:t>Identify the title of the map, what type of scale is being used (don’t forget about large or small, fractional </a:t>
            </a:r>
          </a:p>
          <a:p>
            <a:r>
              <a:rPr lang="en-US" dirty="0"/>
              <a:t>graphic or verbal).</a:t>
            </a:r>
          </a:p>
          <a:p>
            <a:endParaRPr lang="en-US" dirty="0"/>
          </a:p>
          <a:p>
            <a:pPr marL="342900" indent="-342900">
              <a:buAutoNum type="arabicPeriod" startAt="3"/>
            </a:pPr>
            <a:r>
              <a:rPr lang="en-US" dirty="0"/>
              <a:t>How is the data being aggregated?</a:t>
            </a:r>
          </a:p>
          <a:p>
            <a:endParaRPr lang="en-US" dirty="0"/>
          </a:p>
          <a:p>
            <a:pPr marL="342900" indent="-342900">
              <a:buAutoNum type="arabicPeriod" startAt="4"/>
            </a:pPr>
            <a:r>
              <a:rPr lang="en-US" dirty="0"/>
              <a:t>What is being identified within the legend? </a:t>
            </a:r>
          </a:p>
          <a:p>
            <a:pPr marL="342900" indent="-342900">
              <a:buAutoNum type="arabicPeriod" startAt="4"/>
            </a:pPr>
            <a:endParaRPr lang="en-US" dirty="0"/>
          </a:p>
          <a:p>
            <a:pPr marL="342900" indent="-342900">
              <a:buFontTx/>
              <a:buAutoNum type="arabicPeriod" startAt="4"/>
            </a:pPr>
            <a:r>
              <a:rPr lang="en-US" dirty="0"/>
              <a:t>Is it an accurate representation of what the data shows? If yes, explain why, if no explain why not and </a:t>
            </a:r>
          </a:p>
          <a:p>
            <a:r>
              <a:rPr lang="en-US" dirty="0"/>
              <a:t>what would be a better way to represent this data?</a:t>
            </a:r>
          </a:p>
          <a:p>
            <a:endParaRPr lang="en-US" dirty="0"/>
          </a:p>
          <a:p>
            <a:r>
              <a:rPr lang="en-US" dirty="0"/>
              <a:t>6.    Out of all the examples of maps you took a look at which maps best represented the concept of scale. </a:t>
            </a:r>
          </a:p>
          <a:p>
            <a:endParaRPr lang="en-US" dirty="0"/>
          </a:p>
          <a:p>
            <a:pPr marL="342900" indent="-342900">
              <a:buAutoNum type="arabicPeriod" startAt="7"/>
            </a:pPr>
            <a:r>
              <a:rPr lang="en-US" dirty="0"/>
              <a:t>Finally, based on how the data was represented which maps, of each of all the different types did the best job in </a:t>
            </a:r>
          </a:p>
          <a:p>
            <a:r>
              <a:rPr lang="en-US" dirty="0"/>
              <a:t>representing the data?</a:t>
            </a:r>
          </a:p>
          <a:p>
            <a:endParaRPr lang="en-US" dirty="0"/>
          </a:p>
          <a:p>
            <a:pPr marL="342900" indent="-342900">
              <a:buAutoNum type="arabicPeriod" startAt="4"/>
            </a:pPr>
            <a:endParaRPr lang="en-US" dirty="0"/>
          </a:p>
          <a:p>
            <a:pPr marL="342900" indent="-342900">
              <a:buAutoNum type="arabicPeriod" startAt="3"/>
            </a:pPr>
            <a:endParaRPr lang="en-US" dirty="0"/>
          </a:p>
          <a:p>
            <a:pPr marL="342900" indent="-342900">
              <a:buAutoNum type="arabicPeriod" startAt="3"/>
            </a:pPr>
            <a:endParaRPr lang="en-US" dirty="0"/>
          </a:p>
          <a:p>
            <a:endParaRPr lang="en-US" dirty="0"/>
          </a:p>
          <a:p>
            <a:endParaRPr lang="en-US" dirty="0"/>
          </a:p>
        </p:txBody>
      </p:sp>
      <p:sp>
        <p:nvSpPr>
          <p:cNvPr id="4" name="Rectangle 3"/>
          <p:cNvSpPr/>
          <p:nvPr/>
        </p:nvSpPr>
        <p:spPr>
          <a:xfrm>
            <a:off x="450376" y="1228299"/>
            <a:ext cx="8352430" cy="923330"/>
          </a:xfrm>
          <a:prstGeom prst="rect">
            <a:avLst/>
          </a:prstGeom>
        </p:spPr>
        <p:txBody>
          <a:bodyPr wrap="square">
            <a:spAutoFit/>
          </a:bodyPr>
          <a:lstStyle/>
          <a:p>
            <a:r>
              <a:rPr lang="en-US" dirty="0"/>
              <a:t>Social Studies Georgia Standards of Excellence Georgia Department of Education June 9, </a:t>
            </a:r>
            <a:r>
              <a:rPr lang="en-US" dirty="0" smtClean="0"/>
              <a:t>2016. </a:t>
            </a:r>
            <a:r>
              <a:rPr lang="en-US" dirty="0"/>
              <a:t>Page 139 of 156 </a:t>
            </a:r>
          </a:p>
          <a:p>
            <a:endParaRPr lang="en-US" dirty="0"/>
          </a:p>
        </p:txBody>
      </p:sp>
    </p:spTree>
    <p:extLst>
      <p:ext uri="{BB962C8B-B14F-4D97-AF65-F5344CB8AC3E}">
        <p14:creationId xmlns:p14="http://schemas.microsoft.com/office/powerpoint/2010/main" val="1923708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Large Scale vs. Small Scale Maps</a:t>
            </a:r>
          </a:p>
        </p:txBody>
      </p:sp>
      <p:pic>
        <p:nvPicPr>
          <p:cNvPr id="1026" name="Picture 2" descr="https://image.slidesharecdn.com/secondary1nageographye-learning7thaugust2012-2nddraft-120801210453-phpapp01/95/secondary-1-na-geography-e-learning-7th-august-2012-9-728.jpg?cb=13443169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63" y="1690688"/>
            <a:ext cx="5519043" cy="413928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0" y="5829971"/>
            <a:ext cx="6096000" cy="400110"/>
          </a:xfrm>
          <a:prstGeom prst="rect">
            <a:avLst/>
          </a:prstGeom>
        </p:spPr>
        <p:txBody>
          <a:bodyPr>
            <a:spAutoFit/>
          </a:bodyPr>
          <a:lstStyle/>
          <a:p>
            <a:r>
              <a:rPr lang="en-US" sz="1000" dirty="0"/>
              <a:t>https://image.slidesharecdn.com/secondary1nageographye-learning7thaugust2012-2nddraft-120801210453-phpapp01/95/secondary-1-na-geography-e-learning-7th-august-2012-9-728.jpg?cb=1344316902</a:t>
            </a:r>
          </a:p>
        </p:txBody>
      </p:sp>
      <p:pic>
        <p:nvPicPr>
          <p:cNvPr id="1028" name="Picture 4" descr="http://image.slidesharecdn.com/secondary1nageographye-learning7thaugust2012-2nddraft-120801210453-phpapp01/95/secondary-1-na-geography-e-learning-7th-august-2012-10-728.jpg?cb=13443169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7769" y="1657349"/>
            <a:ext cx="5563495" cy="417262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803406" y="5829971"/>
            <a:ext cx="6096000" cy="400110"/>
          </a:xfrm>
          <a:prstGeom prst="rect">
            <a:avLst/>
          </a:prstGeom>
        </p:spPr>
        <p:txBody>
          <a:bodyPr>
            <a:spAutoFit/>
          </a:bodyPr>
          <a:lstStyle/>
          <a:p>
            <a:r>
              <a:rPr lang="en-US" sz="1000" dirty="0"/>
              <a:t>http://image.slidesharecdn.com/secondary1nageographye-learning7thaugust2012-2nddraft-120801210453-phpapp01/95/secondary-1-na-geography-e-learning-7th-august-2012-10-728.jpg?cb=1344316902</a:t>
            </a:r>
          </a:p>
        </p:txBody>
      </p:sp>
    </p:spTree>
    <p:extLst>
      <p:ext uri="{BB962C8B-B14F-4D97-AF65-F5344CB8AC3E}">
        <p14:creationId xmlns:p14="http://schemas.microsoft.com/office/powerpoint/2010/main" val="13014891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Transportation Route Maps</a:t>
            </a:r>
          </a:p>
        </p:txBody>
      </p:sp>
      <p:pic>
        <p:nvPicPr>
          <p:cNvPr id="1026" name="Picture 2" descr="http://www.mapsofthepast.com/mm5/graphics/00000001/NYNY0003_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605" y="1990522"/>
            <a:ext cx="6283863" cy="370549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46468" y="5706236"/>
            <a:ext cx="6096000" cy="276999"/>
          </a:xfrm>
          <a:prstGeom prst="rect">
            <a:avLst/>
          </a:prstGeom>
        </p:spPr>
        <p:txBody>
          <a:bodyPr>
            <a:spAutoFit/>
          </a:bodyPr>
          <a:lstStyle/>
          <a:p>
            <a:r>
              <a:rPr lang="en-US" sz="1200" dirty="0"/>
              <a:t>http://www.mapsofthepast.com/mm5/graphics/00000001/NYNY0003_a.jpg</a:t>
            </a:r>
          </a:p>
        </p:txBody>
      </p:sp>
      <p:pic>
        <p:nvPicPr>
          <p:cNvPr id="1030" name="Picture 6" descr="https://globalforwarding.com/sites/default/files/ckeditor-uploader/nhs.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3244" y="1953227"/>
            <a:ext cx="5728756" cy="370684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632620" y="5660069"/>
            <a:ext cx="6096000" cy="276999"/>
          </a:xfrm>
          <a:prstGeom prst="rect">
            <a:avLst/>
          </a:prstGeom>
        </p:spPr>
        <p:txBody>
          <a:bodyPr>
            <a:spAutoFit/>
          </a:bodyPr>
          <a:lstStyle/>
          <a:p>
            <a:r>
              <a:rPr lang="en-US" sz="1200" dirty="0"/>
              <a:t>https://globalforwarding.com/sites/default/files/ckeditor-uploader/nhs.jpeg</a:t>
            </a:r>
          </a:p>
        </p:txBody>
      </p:sp>
    </p:spTree>
    <p:extLst>
      <p:ext uri="{BB962C8B-B14F-4D97-AF65-F5344CB8AC3E}">
        <p14:creationId xmlns:p14="http://schemas.microsoft.com/office/powerpoint/2010/main" val="27544821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Thematic Maps</a:t>
            </a:r>
          </a:p>
        </p:txBody>
      </p:sp>
      <p:pic>
        <p:nvPicPr>
          <p:cNvPr id="2050" name="Picture 2" descr="http://image.slidesharecdn.com/socialstudiesgeographyskills-thematicmapsclimate-forweb-120222135229-phpapp01/95/geography-skills-thematic-maps-climate-9-728.jpg?cb=13479364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430" y="1577290"/>
            <a:ext cx="5272840" cy="395463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97580" y="5750862"/>
            <a:ext cx="5515690" cy="646331"/>
          </a:xfrm>
          <a:prstGeom prst="rect">
            <a:avLst/>
          </a:prstGeom>
        </p:spPr>
        <p:txBody>
          <a:bodyPr wrap="square">
            <a:spAutoFit/>
          </a:bodyPr>
          <a:lstStyle/>
          <a:p>
            <a:r>
              <a:rPr lang="en-US" sz="1200" dirty="0"/>
              <a:t>http://image.slidesharecdn.com/socialstudiesgeographyskills-thematicmapsclimate-forweb-120222135229-phpapp01/95/geography-skills-thematic-maps-climate-9-728.jpg?cb=1347936417</a:t>
            </a:r>
          </a:p>
        </p:txBody>
      </p:sp>
      <p:pic>
        <p:nvPicPr>
          <p:cNvPr id="2052" name="Picture 4" descr="https://www.e-education.psu.edu/geog160/sites/www.e-education.psu.edu.geog160/files/image/Chapter03/Unemploymen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911542"/>
            <a:ext cx="5715000" cy="328612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998335" y="5750862"/>
            <a:ext cx="6096000" cy="461665"/>
          </a:xfrm>
          <a:prstGeom prst="rect">
            <a:avLst/>
          </a:prstGeom>
        </p:spPr>
        <p:txBody>
          <a:bodyPr>
            <a:spAutoFit/>
          </a:bodyPr>
          <a:lstStyle/>
          <a:p>
            <a:r>
              <a:rPr lang="en-US" sz="1200" dirty="0"/>
              <a:t>https://www.e-education.psu.edu/geog160/sites/www.e-education.psu.edu.geog160/files/image/Chapter03/Unemployment.png</a:t>
            </a:r>
          </a:p>
        </p:txBody>
      </p:sp>
    </p:spTree>
    <p:extLst>
      <p:ext uri="{BB962C8B-B14F-4D97-AF65-F5344CB8AC3E}">
        <p14:creationId xmlns:p14="http://schemas.microsoft.com/office/powerpoint/2010/main" val="38083785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Choropleth Maps</a:t>
            </a:r>
          </a:p>
        </p:txBody>
      </p:sp>
      <p:pic>
        <p:nvPicPr>
          <p:cNvPr id="3074" name="Picture 2" descr="https://i1.wp.com/www.maproomblog.com/xq/wp-content/uploads/2016/06/brexit-nyt.jpg?fit=1884%2C171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9215" y="1690688"/>
            <a:ext cx="4313394" cy="392189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17679" y="5707368"/>
            <a:ext cx="6096000" cy="461665"/>
          </a:xfrm>
          <a:prstGeom prst="rect">
            <a:avLst/>
          </a:prstGeom>
        </p:spPr>
        <p:txBody>
          <a:bodyPr>
            <a:spAutoFit/>
          </a:bodyPr>
          <a:lstStyle/>
          <a:p>
            <a:r>
              <a:rPr lang="en-US" sz="1200" dirty="0"/>
              <a:t>https://i1.wp.com/www.maproomblog.com/xq/wp-content/uploads/2016/06/brexit-nyt.jpg?fit=1884%2C1713</a:t>
            </a:r>
          </a:p>
        </p:txBody>
      </p:sp>
      <p:pic>
        <p:nvPicPr>
          <p:cNvPr id="3076" name="Picture 4" descr="http://static4.businessinsider.com/image/583c8f6bba6eb67d058b66d9-1190-625/heres-the-final-2016-electoral-college-ma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5189" y="1517247"/>
            <a:ext cx="6135262" cy="306763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881352" y="5150915"/>
            <a:ext cx="6096000" cy="461665"/>
          </a:xfrm>
          <a:prstGeom prst="rect">
            <a:avLst/>
          </a:prstGeom>
        </p:spPr>
        <p:txBody>
          <a:bodyPr>
            <a:spAutoFit/>
          </a:bodyPr>
          <a:lstStyle/>
          <a:p>
            <a:r>
              <a:rPr lang="en-US" sz="1200" dirty="0"/>
              <a:t>http://static4.businessinsider.com/image/583c8f6bba6eb67d058b66d9-1190-625/heres-the-final-2016-electoral-college-map.jpg</a:t>
            </a:r>
          </a:p>
        </p:txBody>
      </p:sp>
    </p:spTree>
    <p:extLst>
      <p:ext uri="{BB962C8B-B14F-4D97-AF65-F5344CB8AC3E}">
        <p14:creationId xmlns:p14="http://schemas.microsoft.com/office/powerpoint/2010/main" val="8916001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Dot Density Maps</a:t>
            </a:r>
          </a:p>
        </p:txBody>
      </p:sp>
      <p:pic>
        <p:nvPicPr>
          <p:cNvPr id="4098" name="Picture 2" descr="http://gothos.info/wp-content/uploads/2013/03/publibs_2009.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1275" y="1690688"/>
            <a:ext cx="5924725" cy="359604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20710" y="5591458"/>
            <a:ext cx="6096000" cy="276999"/>
          </a:xfrm>
          <a:prstGeom prst="rect">
            <a:avLst/>
          </a:prstGeom>
        </p:spPr>
        <p:txBody>
          <a:bodyPr>
            <a:spAutoFit/>
          </a:bodyPr>
          <a:lstStyle/>
          <a:p>
            <a:r>
              <a:rPr lang="en-US" sz="1200" dirty="0"/>
              <a:t>http://gothos.info/wp-content/uploads/2013/03/publibs_2009.png</a:t>
            </a:r>
          </a:p>
        </p:txBody>
      </p:sp>
      <p:pic>
        <p:nvPicPr>
          <p:cNvPr id="4100" name="Picture 4" descr="https://www.e-education.psu.edu/geog486/sites/www.e-education.psu.edu.geog486/files/image/cropland_dotdensit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7972" y="1690688"/>
            <a:ext cx="5211678" cy="338759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417972" y="5360625"/>
            <a:ext cx="6096000" cy="461665"/>
          </a:xfrm>
          <a:prstGeom prst="rect">
            <a:avLst/>
          </a:prstGeom>
        </p:spPr>
        <p:txBody>
          <a:bodyPr>
            <a:spAutoFit/>
          </a:bodyPr>
          <a:lstStyle/>
          <a:p>
            <a:r>
              <a:rPr lang="en-US" sz="1200" dirty="0"/>
              <a:t>https://www.e-education.psu.edu/geog486/sites/www.e-education.psu.edu.geog486/files/image/cropland_dotdensity.png</a:t>
            </a:r>
          </a:p>
        </p:txBody>
      </p:sp>
    </p:spTree>
    <p:extLst>
      <p:ext uri="{BB962C8B-B14F-4D97-AF65-F5344CB8AC3E}">
        <p14:creationId xmlns:p14="http://schemas.microsoft.com/office/powerpoint/2010/main" val="707483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Proportional/Graduated Circle Maps</a:t>
            </a:r>
          </a:p>
        </p:txBody>
      </p:sp>
      <p:pic>
        <p:nvPicPr>
          <p:cNvPr id="5122" name="Picture 2" descr="http://3.bp.blogspot.com/-XeSrbVWEFJs/T-puIeIZOGI/AAAAAAAAAA0/NpTTmUtPTxc/s1600/Proportion+dot+map+of+Georg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439" y="1816375"/>
            <a:ext cx="5099006" cy="326401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88135" y="5298411"/>
            <a:ext cx="6096000" cy="461665"/>
          </a:xfrm>
          <a:prstGeom prst="rect">
            <a:avLst/>
          </a:prstGeom>
        </p:spPr>
        <p:txBody>
          <a:bodyPr>
            <a:spAutoFit/>
          </a:bodyPr>
          <a:lstStyle/>
          <a:p>
            <a:r>
              <a:rPr lang="en-US" sz="1200" dirty="0"/>
              <a:t>http://3.bp.blogspot.com/-XeSrbVWEFJs/T-puIeIZOGI/AAAAAAAAAA0/NpTTmUtPTxc/s1600/Proportion+dot+map+of+Georgia.jpg</a:t>
            </a:r>
          </a:p>
        </p:txBody>
      </p:sp>
      <p:pic>
        <p:nvPicPr>
          <p:cNvPr id="5126" name="Picture 6" descr="https://upload.wikimedia.org/wikipedia/commons/e/ef/Proportional_circle_Turkey_city_town_population_map_20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02529" y="1908710"/>
            <a:ext cx="6152844" cy="300713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239203" y="5206077"/>
            <a:ext cx="6096000" cy="461665"/>
          </a:xfrm>
          <a:prstGeom prst="rect">
            <a:avLst/>
          </a:prstGeom>
        </p:spPr>
        <p:txBody>
          <a:bodyPr>
            <a:spAutoFit/>
          </a:bodyPr>
          <a:lstStyle/>
          <a:p>
            <a:r>
              <a:rPr lang="en-US" sz="1200" dirty="0"/>
              <a:t>https://upload.wikimedia.org/wikipedia/commons/e/ef/Proportional_circle_Turkey_city_town_population_map_2012.png</a:t>
            </a:r>
          </a:p>
        </p:txBody>
      </p:sp>
    </p:spTree>
    <p:extLst>
      <p:ext uri="{BB962C8B-B14F-4D97-AF65-F5344CB8AC3E}">
        <p14:creationId xmlns:p14="http://schemas.microsoft.com/office/powerpoint/2010/main" val="41074893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Cartograms</a:t>
            </a:r>
          </a:p>
        </p:txBody>
      </p:sp>
      <p:pic>
        <p:nvPicPr>
          <p:cNvPr id="6146" name="Picture 2" descr="http://www.esri.com/news/arcuser/0110/graphics/cartogram_1-l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757" y="2137893"/>
            <a:ext cx="5935785" cy="299237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48757" y="5318530"/>
            <a:ext cx="6096000" cy="276999"/>
          </a:xfrm>
          <a:prstGeom prst="rect">
            <a:avLst/>
          </a:prstGeom>
        </p:spPr>
        <p:txBody>
          <a:bodyPr>
            <a:spAutoFit/>
          </a:bodyPr>
          <a:lstStyle/>
          <a:p>
            <a:r>
              <a:rPr lang="en-US" sz="1200" dirty="0"/>
              <a:t>http://www.esri.com/news/arcuser/0110/graphics/cartogram_1-lg.jpg</a:t>
            </a:r>
          </a:p>
        </p:txBody>
      </p:sp>
      <p:pic>
        <p:nvPicPr>
          <p:cNvPr id="6154" name="Picture 10" descr="http://www.viewsoftheworld.net/wp-content/uploads/2017/05/FrancePresidentialElectionMap201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4757" y="920670"/>
            <a:ext cx="5452355" cy="453635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284542" y="5645296"/>
            <a:ext cx="6096000" cy="461665"/>
          </a:xfrm>
          <a:prstGeom prst="rect">
            <a:avLst/>
          </a:prstGeom>
        </p:spPr>
        <p:txBody>
          <a:bodyPr>
            <a:spAutoFit/>
          </a:bodyPr>
          <a:lstStyle/>
          <a:p>
            <a:r>
              <a:rPr lang="en-US" sz="1200" dirty="0"/>
              <a:t>http://www.viewsoftheworld.net/wp-content/uploads/2017/05/FrancePresidentialElectionMap2017.png</a:t>
            </a:r>
          </a:p>
        </p:txBody>
      </p:sp>
    </p:spTree>
    <p:extLst>
      <p:ext uri="{BB962C8B-B14F-4D97-AF65-F5344CB8AC3E}">
        <p14:creationId xmlns:p14="http://schemas.microsoft.com/office/powerpoint/2010/main" val="37912087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Cartograms (cont.)</a:t>
            </a:r>
          </a:p>
        </p:txBody>
      </p:sp>
      <p:pic>
        <p:nvPicPr>
          <p:cNvPr id="5" name="Picture 4"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356" y="1310125"/>
            <a:ext cx="10031225" cy="5268060"/>
          </a:xfrm>
          <a:prstGeom prst="rect">
            <a:avLst/>
          </a:prstGeom>
        </p:spPr>
      </p:pic>
    </p:spTree>
    <p:extLst>
      <p:ext uri="{BB962C8B-B14F-4D97-AF65-F5344CB8AC3E}">
        <p14:creationId xmlns:p14="http://schemas.microsoft.com/office/powerpoint/2010/main" val="31262067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Isoline Maps</a:t>
            </a:r>
          </a:p>
        </p:txBody>
      </p:sp>
      <p:pic>
        <p:nvPicPr>
          <p:cNvPr id="1026" name="Picture 2" descr="http://4.bp.blogspot.com/_7XZEj3oJhR0/TPv4d5sDRNI/AAAAAAAAADg/G694otkmsBY/s1600/isolin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537253"/>
            <a:ext cx="5715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90500" y="5597244"/>
            <a:ext cx="6096000" cy="461665"/>
          </a:xfrm>
          <a:prstGeom prst="rect">
            <a:avLst/>
          </a:prstGeom>
        </p:spPr>
        <p:txBody>
          <a:bodyPr>
            <a:spAutoFit/>
          </a:bodyPr>
          <a:lstStyle/>
          <a:p>
            <a:r>
              <a:rPr lang="en-US" sz="1200" dirty="0"/>
              <a:t>http://4.bp.blogspot.com/_7XZEj3oJhR0/TPv4d5sDRNI/AAAAAAAAADg/G694otkmsBY/s1600/isoline.gif</a:t>
            </a:r>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1692" y="1537253"/>
            <a:ext cx="5253960" cy="4292625"/>
          </a:xfrm>
          <a:prstGeom prst="rect">
            <a:avLst/>
          </a:prstGeom>
        </p:spPr>
      </p:pic>
      <p:sp>
        <p:nvSpPr>
          <p:cNvPr id="5" name="Rectangle 4"/>
          <p:cNvSpPr/>
          <p:nvPr/>
        </p:nvSpPr>
        <p:spPr>
          <a:xfrm>
            <a:off x="6096000" y="6057716"/>
            <a:ext cx="6096000" cy="461665"/>
          </a:xfrm>
          <a:prstGeom prst="rect">
            <a:avLst/>
          </a:prstGeom>
        </p:spPr>
        <p:txBody>
          <a:bodyPr>
            <a:spAutoFit/>
          </a:bodyPr>
          <a:lstStyle/>
          <a:p>
            <a:r>
              <a:rPr lang="en-US" sz="1200" dirty="0"/>
              <a:t>http://higheredbcs.wiley.com/legacy/college/kuby/1118422570/compchact/ch01/startUSA.html?newwindow=true</a:t>
            </a:r>
          </a:p>
        </p:txBody>
      </p:sp>
    </p:spTree>
    <p:extLst>
      <p:ext uri="{BB962C8B-B14F-4D97-AF65-F5344CB8AC3E}">
        <p14:creationId xmlns:p14="http://schemas.microsoft.com/office/powerpoint/2010/main" val="27361638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Maps with other embedded Stimulus</a:t>
            </a:r>
          </a:p>
        </p:txBody>
      </p:sp>
      <p:pic>
        <p:nvPicPr>
          <p:cNvPr id="2050" name="Picture 2" descr="http://1.bp.blogspot.com/__9NRMYP3OGc/SxMuL7p8pkI/AAAAAAAAAG4/cnhk-QS8Xt4/s1600/circle+circ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47" y="1690688"/>
            <a:ext cx="6240169" cy="368886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91547" y="5477910"/>
            <a:ext cx="6096000" cy="461665"/>
          </a:xfrm>
          <a:prstGeom prst="rect">
            <a:avLst/>
          </a:prstGeom>
        </p:spPr>
        <p:txBody>
          <a:bodyPr>
            <a:spAutoFit/>
          </a:bodyPr>
          <a:lstStyle/>
          <a:p>
            <a:r>
              <a:rPr lang="en-US" sz="1200" dirty="0"/>
              <a:t>http://1.bp.blogspot.com/__9NRMYP3OGc/SxMuL7p8pkI/AAAAAAAAAG4/cnhk-QS8Xt4/s1600/circle+circle.jpg</a:t>
            </a:r>
          </a:p>
        </p:txBody>
      </p:sp>
      <p:pic>
        <p:nvPicPr>
          <p:cNvPr id="2052" name="Picture 4" descr="http://2.bp.blogspot.com/-qmNfcqhwiwk/VOsULzlog2I/AAAAAAAAAe8/vOuKe0iU8OE/s1600/EuroMap.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2301" y="1625992"/>
            <a:ext cx="5579699" cy="431358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531716" y="5939575"/>
            <a:ext cx="6096000" cy="461665"/>
          </a:xfrm>
          <a:prstGeom prst="rect">
            <a:avLst/>
          </a:prstGeom>
        </p:spPr>
        <p:txBody>
          <a:bodyPr>
            <a:spAutoFit/>
          </a:bodyPr>
          <a:lstStyle/>
          <a:p>
            <a:r>
              <a:rPr lang="en-US" sz="1200" dirty="0"/>
              <a:t>http://2.bp.blogspot.com/-qmNfcqhwiwk/VOsULzlog2I/AAAAAAAAAe8/vOuKe0iU8OE/s1600/EuroMap.jpg</a:t>
            </a:r>
          </a:p>
        </p:txBody>
      </p:sp>
    </p:spTree>
    <p:extLst>
      <p:ext uri="{BB962C8B-B14F-4D97-AF65-F5344CB8AC3E}">
        <p14:creationId xmlns:p14="http://schemas.microsoft.com/office/powerpoint/2010/main" val="11289197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Same electoral map at larger scales</a:t>
            </a:r>
            <a:br>
              <a:rPr lang="en-US" dirty="0"/>
            </a:br>
            <a:r>
              <a:rPr lang="en-US" dirty="0"/>
              <a:t>(showing similar data differently)</a:t>
            </a:r>
          </a:p>
        </p:txBody>
      </p:sp>
      <p:pic>
        <p:nvPicPr>
          <p:cNvPr id="3074" name="Picture 2" descr="http://mediad.publicbroadcasting.net/p/michigan/files/styles/x_large/public/201611/2016_election_results_map_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7079" y="2133600"/>
            <a:ext cx="5436704" cy="344529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77079" y="5698639"/>
            <a:ext cx="6096000" cy="461665"/>
          </a:xfrm>
          <a:prstGeom prst="rect">
            <a:avLst/>
          </a:prstGeom>
        </p:spPr>
        <p:txBody>
          <a:bodyPr>
            <a:spAutoFit/>
          </a:bodyPr>
          <a:lstStyle/>
          <a:p>
            <a:r>
              <a:rPr lang="en-US" sz="1200" dirty="0"/>
              <a:t>http://mediad.publicbroadcasting.net/p/michigan/files/styles/x_large/public/201611/2016_election_results_map_1.jpg</a:t>
            </a:r>
          </a:p>
        </p:txBody>
      </p:sp>
      <p:pic>
        <p:nvPicPr>
          <p:cNvPr id="3078" name="Picture 6" descr="http://metrocosm.com/wp-content/uploads/2016/11/election-map-by-county-3d-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5390" y="2186433"/>
            <a:ext cx="5490760" cy="339246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573079" y="5698639"/>
            <a:ext cx="6096000" cy="276999"/>
          </a:xfrm>
          <a:prstGeom prst="rect">
            <a:avLst/>
          </a:prstGeom>
        </p:spPr>
        <p:txBody>
          <a:bodyPr>
            <a:spAutoFit/>
          </a:bodyPr>
          <a:lstStyle/>
          <a:p>
            <a:r>
              <a:rPr lang="en-US" sz="1200" dirty="0"/>
              <a:t>http://metrocosm.com/wp-content/uploads/2016/11/election-map-by-county-3d-1.png</a:t>
            </a:r>
          </a:p>
        </p:txBody>
      </p:sp>
    </p:spTree>
    <p:extLst>
      <p:ext uri="{BB962C8B-B14F-4D97-AF65-F5344CB8AC3E}">
        <p14:creationId xmlns:p14="http://schemas.microsoft.com/office/powerpoint/2010/main" val="30400919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06037"/>
            <a:ext cx="12192000" cy="5909310"/>
          </a:xfrm>
          <a:prstGeom prst="rect">
            <a:avLst/>
          </a:prstGeom>
        </p:spPr>
        <p:txBody>
          <a:bodyPr wrap="square">
            <a:spAutoFit/>
          </a:bodyPr>
          <a:lstStyle/>
          <a:p>
            <a:r>
              <a:rPr lang="en-US" dirty="0"/>
              <a:t>Finally, one main question that can be asked is whether a cartographer is mapping the true geography of the land or simply mapping a set of data that is conveniently available. A map reader should train himself/herself to recognize the difference. It may not be an easy task, but taking the context of other geographic factors and other supporting maps or geographic information and then applying spatial thinking skills are critical in truly understanding the intended message of the map. </a:t>
            </a:r>
          </a:p>
          <a:p>
            <a:endParaRPr lang="en-US" dirty="0"/>
          </a:p>
          <a:p>
            <a:r>
              <a:rPr lang="en-US" dirty="0"/>
              <a:t>The 2006 publication by the U.S. National Research Council, Learning to Think Spatially: GIS as a support system in the K-12 curriculum, should be used by teachers as a reference and consultation for their efforts in developing lesson plans or for creating spatial thinking exercises. </a:t>
            </a:r>
          </a:p>
          <a:p>
            <a:endParaRPr lang="en-US" dirty="0"/>
          </a:p>
          <a:p>
            <a:r>
              <a:rPr lang="en-US" dirty="0"/>
              <a:t>Four lesson plans developed by a team of U.S. experienced geography teachers from maps and other materials in The National Atlas of Korea Volume I have been taught in classrooms for </a:t>
            </a:r>
            <a:r>
              <a:rPr lang="en-US" dirty="0" smtClean="0"/>
              <a:t>the past two and a half years </a:t>
            </a:r>
            <a:r>
              <a:rPr lang="en-US" dirty="0"/>
              <a:t>to over 800 students in Utah, Minnesota, Tennessee, Georgia and several other states with success (Chu et.al.; 2016</a:t>
            </a:r>
            <a:r>
              <a:rPr lang="en-US" dirty="0" smtClean="0"/>
              <a:t>)</a:t>
            </a:r>
          </a:p>
          <a:p>
            <a:endParaRPr lang="en-US" dirty="0"/>
          </a:p>
          <a:p>
            <a:r>
              <a:rPr lang="en-US" dirty="0"/>
              <a:t>Drafts of additional lesson plans </a:t>
            </a:r>
            <a:r>
              <a:rPr lang="en-US" dirty="0" smtClean="0"/>
              <a:t>are </a:t>
            </a:r>
            <a:r>
              <a:rPr lang="en-US" dirty="0"/>
              <a:t>also now being created </a:t>
            </a:r>
            <a:r>
              <a:rPr lang="en-US" dirty="0" smtClean="0"/>
              <a:t>and finalized utilizing </a:t>
            </a:r>
            <a:r>
              <a:rPr lang="en-US" dirty="0"/>
              <a:t>Atlas versions II and III. These lesson plans can be downloaded </a:t>
            </a:r>
            <a:r>
              <a:rPr lang="en-US" dirty="0" smtClean="0"/>
              <a:t>by </a:t>
            </a:r>
            <a:r>
              <a:rPr lang="en-US" dirty="0"/>
              <a:t>any teacher for use in their classroom since they are in the public domain (http://nationalatlas.ngii.go.kr/). </a:t>
            </a:r>
          </a:p>
          <a:p>
            <a:endParaRPr lang="en-US" dirty="0"/>
          </a:p>
          <a:p>
            <a:r>
              <a:rPr lang="en-US" dirty="0"/>
              <a:t>Along those lines, it is greatly encouraged that developing spatial thinking skills should begin at the middle and high school levels. </a:t>
            </a:r>
          </a:p>
          <a:p>
            <a:endParaRPr lang="en-US" dirty="0"/>
          </a:p>
          <a:p>
            <a:r>
              <a:rPr lang="en-US" b="1" dirty="0"/>
              <a:t>Many thanks to Dr. Gregory Chu for his work on Atlas IV which I have quoted from above </a:t>
            </a:r>
            <a:r>
              <a:rPr lang="en-US" b="1" dirty="0">
                <a:sym typeface="Wingdings" panose="05000000000000000000" pitchFamily="2" charset="2"/>
              </a:rPr>
              <a:t> And to Dr. Jongnam Choi, </a:t>
            </a:r>
          </a:p>
          <a:p>
            <a:r>
              <a:rPr lang="en-US" b="1" dirty="0">
                <a:sym typeface="Wingdings" panose="05000000000000000000" pitchFamily="2" charset="2"/>
              </a:rPr>
              <a:t>and </a:t>
            </a:r>
            <a:r>
              <a:rPr lang="en-US" b="1" dirty="0" smtClean="0">
                <a:sym typeface="Wingdings" panose="05000000000000000000" pitchFamily="2" charset="2"/>
              </a:rPr>
              <a:t>High school APHG </a:t>
            </a:r>
            <a:r>
              <a:rPr lang="en-US" b="1" dirty="0">
                <a:sym typeface="Wingdings" panose="05000000000000000000" pitchFamily="2" charset="2"/>
              </a:rPr>
              <a:t>colleagues Kelly Swanson, Michael Robinson and Doug Andersen for their continued assistance and </a:t>
            </a:r>
          </a:p>
          <a:p>
            <a:r>
              <a:rPr lang="en-US" b="1" dirty="0">
                <a:sym typeface="Wingdings" panose="05000000000000000000" pitchFamily="2" charset="2"/>
              </a:rPr>
              <a:t>collegiality. </a:t>
            </a:r>
            <a:endParaRPr lang="en-US" b="1" dirty="0"/>
          </a:p>
        </p:txBody>
      </p:sp>
    </p:spTree>
    <p:extLst>
      <p:ext uri="{BB962C8B-B14F-4D97-AF65-F5344CB8AC3E}">
        <p14:creationId xmlns:p14="http://schemas.microsoft.com/office/powerpoint/2010/main" val="24569973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22080</TotalTime>
  <Words>2024</Words>
  <Application>Microsoft Office PowerPoint</Application>
  <PresentationFormat>Widescreen</PresentationFormat>
  <Paragraphs>158</Paragraphs>
  <Slides>33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Calibri Light</vt:lpstr>
      <vt:lpstr>Times New Roman</vt:lpstr>
      <vt:lpstr>Wingdings</vt:lpstr>
      <vt:lpstr>Office Theme</vt:lpstr>
      <vt:lpstr>Using the National Atlas of Korea to teach about Scale and Types of Maps  Lesson plan and associated  web links and resources. </vt:lpstr>
      <vt:lpstr>Georgia World Geography Standards</vt:lpstr>
      <vt:lpstr>Some Important Intro Questions to Discuss:</vt:lpstr>
      <vt:lpstr>Intro Questions Continued:</vt:lpstr>
      <vt:lpstr>The Importance of Scale</vt:lpstr>
      <vt:lpstr>Large Scale vs. Small Scale Maps</vt:lpstr>
      <vt:lpstr>Transportation Route Maps</vt:lpstr>
      <vt:lpstr>PowerPoint Presentation</vt:lpstr>
      <vt:lpstr>PowerPoint Presentation</vt:lpstr>
      <vt:lpstr> Thematic Maps  </vt:lpstr>
      <vt:lpstr>Choropleth Maps</vt:lpstr>
      <vt:lpstr>PowerPoint Presentation</vt:lpstr>
      <vt:lpstr>PowerPoint Presentation</vt:lpstr>
      <vt:lpstr>PowerPoint Presentation</vt:lpstr>
      <vt:lpstr>Dot Density Maps</vt:lpstr>
      <vt:lpstr>Proportional/Graduated Circle Maps</vt:lpstr>
      <vt:lpstr>Cartograms</vt:lpstr>
      <vt:lpstr>Isoline Maps</vt:lpstr>
      <vt:lpstr>Maps with other embedded Stimulus</vt:lpstr>
      <vt:lpstr>Same electoral map at larger scales (showing similar data differently)</vt:lpstr>
      <vt:lpstr>Lesson Plan </vt:lpstr>
      <vt:lpstr>Large Scale vs. Small Scale Maps</vt:lpstr>
      <vt:lpstr>Transportation Route Maps</vt:lpstr>
      <vt:lpstr>Thematic Maps</vt:lpstr>
      <vt:lpstr>Choropleth Maps</vt:lpstr>
      <vt:lpstr>Dot Density Maps</vt:lpstr>
      <vt:lpstr>Proportional/Graduated Circle Maps</vt:lpstr>
      <vt:lpstr>Cartograms</vt:lpstr>
      <vt:lpstr>Cartograms (cont.)</vt:lpstr>
      <vt:lpstr>Isoline Maps</vt:lpstr>
      <vt:lpstr>Maps with other embedded Stimulus</vt:lpstr>
      <vt:lpstr>Same electoral map at larger scales (showing similar data differently)</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Kenneth Keller</dc:creator>
  <cp:lastModifiedBy>Kenneth Keller</cp:lastModifiedBy>
  <cp:revision>61</cp:revision>
  <dcterms:created xsi:type="dcterms:W3CDTF">2017-06-12T18:59:13Z</dcterms:created>
  <dcterms:modified xsi:type="dcterms:W3CDTF">2017-12-09T20:10:30Z</dcterms:modified>
</cp:coreProperties>
</file>