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5"/>
  </p:notesMasterIdLst>
  <p:sldIdLst>
    <p:sldId id="256" r:id="rId2"/>
    <p:sldId id="276" r:id="rId3"/>
    <p:sldId id="289" r:id="rId4"/>
    <p:sldId id="269" r:id="rId5"/>
    <p:sldId id="257" r:id="rId6"/>
    <p:sldId id="258" r:id="rId7"/>
    <p:sldId id="268" r:id="rId8"/>
    <p:sldId id="259" r:id="rId9"/>
    <p:sldId id="260" r:id="rId10"/>
    <p:sldId id="267" r:id="rId11"/>
    <p:sldId id="261" r:id="rId12"/>
    <p:sldId id="262" r:id="rId13"/>
    <p:sldId id="263" r:id="rId14"/>
    <p:sldId id="264" r:id="rId15"/>
    <p:sldId id="265" r:id="rId16"/>
    <p:sldId id="266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3" d="100"/>
          <a:sy n="33" d="100"/>
        </p:scale>
        <p:origin x="-14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2275-AD36-024F-BF5B-CE7C01D1FCEC}" type="datetimeFigureOut">
              <a:rPr lang="en-US" smtClean="0"/>
              <a:t>9/11/15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3C959-324B-C84A-AC57-2580717C1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3C959-324B-C84A-AC57-2580717C1B6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9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295150-4FD7-4802-B0EB-D52217513A72}" type="datetime1">
              <a:rPr lang="en-US" smtClean="0"/>
              <a:pPr/>
              <a:t>9/11/15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2BEB-5202-498C-89F7-BBD3BEE1B887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B6C6-10FF-4510-A888-F0B9C6A788B0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7B31-A4E1-4FCE-8661-5EC33A675437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832D-B7F8-4A85-B115-3F84BE9AC26D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34F3-05F7-41C1-B84E-68CE2E00C83C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47F82-2B2E-4837-B3AB-C94C672FBECB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7738-F4B0-48EA-9B71-E0F723F8BF6C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D5EF-7D26-425F-8C45-B9312ACE18BC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895A-832A-4167-BE9B-7448CA062309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71FF-D602-4BB6-9683-7A1E909D4296}" type="datetime1">
              <a:rPr lang="en-US" smtClean="0"/>
              <a:pPr/>
              <a:t>9/11/15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1909345-DEE0-4B07-8E32-441AC9DA095E}" type="datetime1">
              <a:rPr lang="en-US" smtClean="0"/>
              <a:pPr/>
              <a:t>9/11/15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kswany@hotmail.com" TargetMode="External"/><Relationship Id="rId4" Type="http://schemas.openxmlformats.org/officeDocument/2006/relationships/hyperlink" Target="https://sites.google.com/a/uwlax.edu/chu/advance-placement-in-human-geography-lesson-plans-using-national-atlas-of-korea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250" y="476250"/>
            <a:ext cx="8064500" cy="2381249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The Why, Where and When of Korean Economic Development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0749" y="3565347"/>
            <a:ext cx="7540625" cy="29467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Kelly Swanson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Metropolitan State University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Johnson Senior High School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St. Paul, Minnesota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2015 NCGE Conference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August 7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, 2015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07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#1 – How to use maps and other geographic representations, geospatial technologies, and spatial thinking to understand and communicate information.</a:t>
            </a:r>
          </a:p>
          <a:p>
            <a:r>
              <a:rPr lang="en-US" dirty="0" smtClean="0"/>
              <a:t>#11 – The patterns and networks of economic interdependence on Earth’s surface.</a:t>
            </a:r>
          </a:p>
          <a:p>
            <a:r>
              <a:rPr lang="en-US" dirty="0" smtClean="0"/>
              <a:t>#18 – How to apply geography to interpret the present and plan for the future.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1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6260" y="2248347"/>
            <a:ext cx="8667787" cy="4412128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9.3.1.1.2 – </a:t>
            </a:r>
            <a:r>
              <a:rPr lang="en-US" dirty="0"/>
              <a:t>Apply geographic information from a variety of print and electronic sources to interpret the past and present and plan for the future; provide rationale for using specific technologies for each application.</a:t>
            </a:r>
          </a:p>
          <a:p>
            <a:r>
              <a:rPr lang="en-US" b="1" dirty="0"/>
              <a:t>9.3.2.3.1</a:t>
            </a:r>
            <a:r>
              <a:rPr lang="en-US" dirty="0"/>
              <a:t> – Make inferences and draw conclusions about the physical and human characteristics of places based on a comparison of maps and other geographic representations and geospatial technologies.</a:t>
            </a:r>
          </a:p>
          <a:p>
            <a:r>
              <a:rPr lang="en-US" b="1" dirty="0"/>
              <a:t>9.3.2.4.2</a:t>
            </a:r>
            <a:r>
              <a:rPr lang="en-US" dirty="0"/>
              <a:t> – Identify the primary factors influencing the regional pattern of economic activities in the United States and the world.</a:t>
            </a:r>
          </a:p>
          <a:p>
            <a:r>
              <a:rPr lang="en-US" b="1" dirty="0"/>
              <a:t>9.3.3.5.6</a:t>
            </a:r>
            <a:r>
              <a:rPr lang="en-US" dirty="0"/>
              <a:t> – Analyze how transportation and communication systems have affected the development of systems of cities.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60" y="206755"/>
            <a:ext cx="8667788" cy="1033777"/>
          </a:xfrm>
        </p:spPr>
        <p:txBody>
          <a:bodyPr/>
          <a:lstStyle/>
          <a:p>
            <a:r>
              <a:rPr lang="en-US" sz="4400" dirty="0" smtClean="0"/>
              <a:t>Minnesota Graduation Standards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35965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ore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319" r="-66319"/>
          <a:stretch>
            <a:fillRect/>
          </a:stretch>
        </p:blipFill>
        <p:spPr>
          <a:xfrm>
            <a:off x="-1193444" y="1193362"/>
            <a:ext cx="11307117" cy="56646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29492"/>
            <a:ext cx="7756263" cy="963869"/>
          </a:xfrm>
        </p:spPr>
        <p:txBody>
          <a:bodyPr/>
          <a:lstStyle/>
          <a:p>
            <a:r>
              <a:rPr lang="en-US" sz="4400" dirty="0" smtClean="0"/>
              <a:t>Korea and Your Classroom!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57549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Social Indicators</a:t>
            </a:r>
          </a:p>
          <a:p>
            <a:r>
              <a:rPr lang="en-US" sz="3200" dirty="0" smtClean="0"/>
              <a:t> Demographic Indicators </a:t>
            </a:r>
          </a:p>
          <a:p>
            <a:r>
              <a:rPr lang="en-US" sz="3200" dirty="0" smtClean="0"/>
              <a:t>Economic Indicators</a:t>
            </a:r>
          </a:p>
          <a:p>
            <a:r>
              <a:rPr lang="en-US" sz="3200" dirty="0" smtClean="0"/>
              <a:t> Why is more than one indicator needed to measure development?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1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125" y="0"/>
            <a:ext cx="8921749" cy="1168400"/>
          </a:xfrm>
        </p:spPr>
        <p:txBody>
          <a:bodyPr/>
          <a:lstStyle/>
          <a:p>
            <a:r>
              <a:rPr lang="en-US" sz="4400" dirty="0" smtClean="0"/>
              <a:t>Which Form of Development?</a:t>
            </a:r>
            <a:endParaRPr lang="en-US" sz="4400" dirty="0"/>
          </a:p>
        </p:txBody>
      </p:sp>
      <p:pic>
        <p:nvPicPr>
          <p:cNvPr id="6" name="Content Placeholder 5" descr="Accessibility Ma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r="4501"/>
          <a:stretch>
            <a:fillRect/>
          </a:stretch>
        </p:blipFill>
        <p:spPr>
          <a:xfrm>
            <a:off x="111125" y="2185600"/>
            <a:ext cx="8921750" cy="4135205"/>
          </a:xfrm>
        </p:spPr>
      </p:pic>
      <p:sp>
        <p:nvSpPr>
          <p:cNvPr id="2" name="TextBox 1"/>
          <p:cNvSpPr txBox="1"/>
          <p:nvPr/>
        </p:nvSpPr>
        <p:spPr>
          <a:xfrm>
            <a:off x="111125" y="1168400"/>
            <a:ext cx="3817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Accessibility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2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066800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pic>
        <p:nvPicPr>
          <p:cNvPr id="6" name="Content Placeholder 5" descr="Agriculture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6" b="5976"/>
          <a:stretch>
            <a:fillRect/>
          </a:stretch>
        </p:blipFill>
        <p:spPr>
          <a:xfrm>
            <a:off x="310091" y="1624406"/>
            <a:ext cx="8505360" cy="4931969"/>
          </a:xfrm>
        </p:spPr>
      </p:pic>
      <p:sp>
        <p:nvSpPr>
          <p:cNvPr id="2" name="TextBox 1"/>
          <p:cNvSpPr txBox="1"/>
          <p:nvPr/>
        </p:nvSpPr>
        <p:spPr>
          <a:xfrm>
            <a:off x="310091" y="1066800"/>
            <a:ext cx="31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Agricultural Production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38133" y="1066800"/>
            <a:ext cx="390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Mineral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4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eclining Business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045" r="-68262"/>
          <a:stretch/>
        </p:blipFill>
        <p:spPr>
          <a:xfrm>
            <a:off x="142875" y="1624406"/>
            <a:ext cx="8810625" cy="499546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0933" y="2286000"/>
            <a:ext cx="2252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Regions with Declining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893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epopulated Regions and Developmen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9" r="-18369"/>
          <a:stretch>
            <a:fillRect/>
          </a:stretch>
        </p:blipFill>
        <p:spPr>
          <a:xfrm>
            <a:off x="699247" y="1624406"/>
            <a:ext cx="7745505" cy="50508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218267"/>
            <a:ext cx="169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Depopulating Regions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69200" y="2218267"/>
            <a:ext cx="157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Regions with Declining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9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ducation Level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41" b="-7841"/>
          <a:stretch>
            <a:fillRect/>
          </a:stretch>
        </p:blipFill>
        <p:spPr>
          <a:xfrm>
            <a:off x="222250" y="1299605"/>
            <a:ext cx="8667749" cy="535202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18533"/>
            <a:ext cx="7756263" cy="1049867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250" y="1049867"/>
            <a:ext cx="2228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University Entrance		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92133" y="1168400"/>
            <a:ext cx="365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308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D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535" r="-68535"/>
          <a:stretch>
            <a:fillRect/>
          </a:stretch>
        </p:blipFill>
        <p:spPr>
          <a:xfrm>
            <a:off x="-581421" y="1624406"/>
            <a:ext cx="10017054" cy="506560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69334"/>
            <a:ext cx="7756263" cy="728134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867" y="1168400"/>
            <a:ext cx="465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Gross Regional Domestic Product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06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DP Kore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17" r="-24417"/>
          <a:stretch>
            <a:fillRect/>
          </a:stretch>
        </p:blipFill>
        <p:spPr>
          <a:xfrm>
            <a:off x="111125" y="1624406"/>
            <a:ext cx="8925820" cy="52335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7500" y="220133"/>
            <a:ext cx="8477250" cy="897467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7500" y="1354667"/>
            <a:ext cx="332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 Capita GRDP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90533" y="1354667"/>
            <a:ext cx="389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Headquarters of Major Corporations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39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owth Rates Kore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936" r="-70936"/>
          <a:stretch>
            <a:fillRect/>
          </a:stretch>
        </p:blipFill>
        <p:spPr>
          <a:xfrm>
            <a:off x="-474317" y="1462054"/>
            <a:ext cx="9618318" cy="539594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36292"/>
            <a:ext cx="7756263" cy="1225763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133" y="2252133"/>
            <a:ext cx="1811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Regional Population Growth Rates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5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ppines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133" r="-42133"/>
          <a:stretch>
            <a:fillRect/>
          </a:stretch>
        </p:blipFill>
        <p:spPr>
          <a:xfrm>
            <a:off x="147662" y="1491593"/>
            <a:ext cx="8830218" cy="51836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412750"/>
            <a:ext cx="7756263" cy="1211656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662" y="2184400"/>
            <a:ext cx="185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Happiness Index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8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dustry Typ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646" r="-66646"/>
          <a:stretch>
            <a:fillRect/>
          </a:stretch>
        </p:blipFill>
        <p:spPr>
          <a:xfrm>
            <a:off x="-642624" y="1239260"/>
            <a:ext cx="10450286" cy="54507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83594"/>
            <a:ext cx="7756263" cy="948569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1239260"/>
            <a:ext cx="1964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Light Industry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95067" y="1239260"/>
            <a:ext cx="1896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Heavy and Chemical Industry.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4411848"/>
            <a:ext cx="196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High-tech Industry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95067" y="4411848"/>
            <a:ext cx="1896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Knowledge Intensive Industries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489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frastructur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43" r="-11743"/>
          <a:stretch>
            <a:fillRect/>
          </a:stretch>
        </p:blipFill>
        <p:spPr>
          <a:xfrm>
            <a:off x="265792" y="1358678"/>
            <a:ext cx="8638255" cy="524272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30242"/>
            <a:ext cx="7756263" cy="765166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5792" y="1058208"/>
            <a:ext cx="413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Industrial Production Composition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54147" y="1058208"/>
            <a:ext cx="3305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Infrastructure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2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isure Tim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33" b="-6633"/>
          <a:stretch>
            <a:fillRect/>
          </a:stretch>
        </p:blipFill>
        <p:spPr>
          <a:xfrm>
            <a:off x="236260" y="1196227"/>
            <a:ext cx="8623489" cy="566177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47682"/>
            <a:ext cx="7756263" cy="1151923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59" y="1074488"/>
            <a:ext cx="862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 and Leisure Time		Travel Commitment	Hours Worked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20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fe Expectanc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83" b="-8483"/>
          <a:stretch>
            <a:fillRect/>
          </a:stretch>
        </p:blipFill>
        <p:spPr>
          <a:xfrm>
            <a:off x="251027" y="1151923"/>
            <a:ext cx="8667788" cy="570607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32914"/>
            <a:ext cx="7756263" cy="1019009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027" y="976807"/>
            <a:ext cx="8667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Life Expectancy		Practice of Physical Activity	General Hospitals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2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ving Environment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066" r="-77349"/>
          <a:stretch/>
        </p:blipFill>
        <p:spPr>
          <a:xfrm>
            <a:off x="162429" y="1210996"/>
            <a:ext cx="8756386" cy="564700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210995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2429" y="1074488"/>
            <a:ext cx="2442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Living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476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imate City Kore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75" r="-20875"/>
          <a:stretch>
            <a:fillRect/>
          </a:stretch>
        </p:blipFill>
        <p:spPr>
          <a:xfrm>
            <a:off x="265792" y="1624406"/>
            <a:ext cx="8608723" cy="496222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51060"/>
            <a:ext cx="7756263" cy="660627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792" y="1281019"/>
            <a:ext cx="419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Population Change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61083" y="1281019"/>
            <a:ext cx="1463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Aging Index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89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&amp;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65" r="-22465"/>
          <a:stretch>
            <a:fillRect/>
          </a:stretch>
        </p:blipFill>
        <p:spPr>
          <a:xfrm>
            <a:off x="177195" y="1624407"/>
            <a:ext cx="8830217" cy="5021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65828"/>
            <a:ext cx="7756263" cy="959936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7195" y="1074488"/>
            <a:ext cx="374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Distribution of Firms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5053" y="1074488"/>
            <a:ext cx="419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Research and Development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30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asearch and Developmen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8" b="10928"/>
          <a:stretch>
            <a:fillRect/>
          </a:stretch>
        </p:blipFill>
        <p:spPr>
          <a:xfrm>
            <a:off x="251026" y="1611731"/>
            <a:ext cx="8490593" cy="493059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0"/>
            <a:ext cx="7756263" cy="1210995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025" y="1090768"/>
            <a:ext cx="422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Research and Development/Intensity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54147" y="1090768"/>
            <a:ext cx="4174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Research and Development Manpower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1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xRatio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78" r="-17978"/>
          <a:stretch>
            <a:fillRect/>
          </a:stretch>
        </p:blipFill>
        <p:spPr>
          <a:xfrm>
            <a:off x="1" y="1255300"/>
            <a:ext cx="8963112" cy="54790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36292"/>
            <a:ext cx="7756263" cy="1019008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095" y="1530331"/>
            <a:ext cx="879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Sex Ratio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3231" y="1530331"/>
            <a:ext cx="118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D.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62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hare of Industr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758" r="-100758"/>
          <a:stretch>
            <a:fillRect/>
          </a:stretch>
        </p:blipFill>
        <p:spPr>
          <a:xfrm>
            <a:off x="-841676" y="1447287"/>
            <a:ext cx="11077753" cy="518365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4053" y="2189212"/>
            <a:ext cx="2021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 of Employees by Industry and Employment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8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pic>
        <p:nvPicPr>
          <p:cNvPr id="6" name="Content Placeholder 5" descr="Transportation Ma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008" r="-73008"/>
          <a:stretch>
            <a:fillRect/>
          </a:stretch>
        </p:blipFill>
        <p:spPr>
          <a:xfrm>
            <a:off x="1" y="1624407"/>
            <a:ext cx="9036944" cy="4932690"/>
          </a:xfrm>
        </p:spPr>
      </p:pic>
      <p:sp>
        <p:nvSpPr>
          <p:cNvPr id="2" name="TextBox 1"/>
          <p:cNvSpPr txBox="1"/>
          <p:nvPr/>
        </p:nvSpPr>
        <p:spPr>
          <a:xfrm>
            <a:off x="276783" y="2132696"/>
            <a:ext cx="2002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South Korea Transportation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6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tal Dependency Rati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811" r="-78811"/>
          <a:stretch>
            <a:fillRect/>
          </a:stretch>
        </p:blipFill>
        <p:spPr>
          <a:xfrm>
            <a:off x="118131" y="1624407"/>
            <a:ext cx="8697320" cy="494745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131" y="2214096"/>
            <a:ext cx="247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Dependency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591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employment Rat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820" r="-95820"/>
          <a:stretch>
            <a:fillRect/>
          </a:stretch>
        </p:blipFill>
        <p:spPr>
          <a:xfrm>
            <a:off x="-310091" y="1462055"/>
            <a:ext cx="9819556" cy="509504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799" y="2222635"/>
            <a:ext cx="2523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Unemployment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6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alue Adde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61" b="-12761"/>
          <a:stretch>
            <a:fillRect/>
          </a:stretch>
        </p:blipFill>
        <p:spPr>
          <a:xfrm>
            <a:off x="236260" y="1181459"/>
            <a:ext cx="8638255" cy="567654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236292"/>
            <a:ext cx="7756263" cy="1063313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60" y="1181459"/>
            <a:ext cx="4080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GDP and Manufacturing Growth Rate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2741" y="1299605"/>
            <a:ext cx="420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Value Added by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86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alue-Added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434" r="-55434"/>
          <a:stretch>
            <a:fillRect/>
          </a:stretch>
        </p:blipFill>
        <p:spPr>
          <a:xfrm>
            <a:off x="162429" y="1210996"/>
            <a:ext cx="8981571" cy="564700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77220"/>
            <a:ext cx="7756263" cy="1033776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2429" y="2230376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Value Added by </a:t>
            </a:r>
          </a:p>
          <a:p>
            <a:r>
              <a:rPr lang="en-US" dirty="0" smtClean="0"/>
              <a:t>Decades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76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age Level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04" r="-7204"/>
          <a:stretch>
            <a:fillRect/>
          </a:stretch>
        </p:blipFill>
        <p:spPr>
          <a:xfrm>
            <a:off x="369156" y="1514051"/>
            <a:ext cx="8387229" cy="49249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198893"/>
            <a:ext cx="7756263" cy="1009767"/>
          </a:xfrm>
        </p:spPr>
        <p:txBody>
          <a:bodyPr/>
          <a:lstStyle/>
          <a:p>
            <a:r>
              <a:rPr lang="en-US" sz="4400" dirty="0"/>
              <a:t>Which Form of Development?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9155" y="1208660"/>
            <a:ext cx="807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Economically Active Population		Wage Level by Industry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5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06935"/>
          </a:xfrm>
        </p:spPr>
        <p:txBody>
          <a:bodyPr/>
          <a:lstStyle/>
          <a:p>
            <a:r>
              <a:rPr lang="en-US" dirty="0" smtClean="0"/>
              <a:t>Development is not even across the country.</a:t>
            </a:r>
          </a:p>
          <a:p>
            <a:r>
              <a:rPr lang="en-US" dirty="0" smtClean="0"/>
              <a:t>Scale is important in AP Human Geography.</a:t>
            </a:r>
          </a:p>
          <a:p>
            <a:r>
              <a:rPr lang="en-US" dirty="0" smtClean="0"/>
              <a:t>Students should evaluate development based on scale using the afore mentioned maps. </a:t>
            </a:r>
          </a:p>
          <a:p>
            <a:r>
              <a:rPr lang="en-US" dirty="0" smtClean="0"/>
              <a:t>Which maps had the most impact on them?  Why?</a:t>
            </a:r>
          </a:p>
          <a:p>
            <a:r>
              <a:rPr lang="en-US" dirty="0" smtClean="0"/>
              <a:t>Which indicators had the most maps associated with them?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 Lesson – Part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951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orea Development Rubric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741" r="-57741"/>
          <a:stretch>
            <a:fillRect/>
          </a:stretch>
        </p:blipFill>
        <p:spPr>
          <a:xfrm>
            <a:off x="-336612" y="1476825"/>
            <a:ext cx="9480612" cy="51984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 </a:t>
            </a:r>
            <a:r>
              <a:rPr lang="en-US" dirty="0"/>
              <a:t>W</a:t>
            </a:r>
            <a:r>
              <a:rPr lang="en-US" dirty="0" smtClean="0"/>
              <a:t>riting Rubric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44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181536"/>
            <a:ext cx="7745505" cy="435135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Kelly Swanson</a:t>
            </a:r>
          </a:p>
          <a:p>
            <a:r>
              <a:rPr lang="en-US" sz="3600" dirty="0" smtClean="0"/>
              <a:t>E-mail – </a:t>
            </a:r>
            <a:r>
              <a:rPr lang="en-US" sz="3600" dirty="0" smtClean="0">
                <a:hlinkClick r:id="rId3"/>
              </a:rPr>
              <a:t>kswany@hotmail.com</a:t>
            </a:r>
            <a:endParaRPr lang="en-US" sz="3600" dirty="0" smtClean="0"/>
          </a:p>
          <a:p>
            <a:r>
              <a:rPr lang="en-US" sz="3600" dirty="0" smtClean="0"/>
              <a:t>Twitter - @</a:t>
            </a:r>
            <a:r>
              <a:rPr lang="en-US" sz="3600" dirty="0" err="1" smtClean="0"/>
              <a:t>geokswanson</a:t>
            </a:r>
            <a:endParaRPr lang="en-US" sz="3600" dirty="0" smtClean="0"/>
          </a:p>
          <a:p>
            <a:r>
              <a:rPr lang="en-US" sz="3600" dirty="0" smtClean="0"/>
              <a:t>Website for lessons:</a:t>
            </a:r>
          </a:p>
          <a:p>
            <a:pPr marL="0" indent="0">
              <a:buNone/>
            </a:pPr>
            <a:r>
              <a:rPr lang="en-US" sz="3000" u="sng" dirty="0">
                <a:hlinkClick r:id="rId4"/>
              </a:rPr>
              <a:t>https://sites.google.com/a/uwlax.edu/chu/advance-placement-in-human-geography-lesson-plans-using-national-atlas-of-</a:t>
            </a:r>
            <a:r>
              <a:rPr lang="en-US" sz="3000" u="sng" dirty="0" smtClean="0">
                <a:hlinkClick r:id="rId4"/>
              </a:rPr>
              <a:t>korea</a:t>
            </a:r>
            <a:endParaRPr lang="en-US" sz="3000" u="sng" dirty="0" smtClean="0"/>
          </a:p>
          <a:p>
            <a:pPr marL="0" indent="0">
              <a:buNone/>
            </a:pPr>
            <a:r>
              <a:rPr lang="en-US" sz="3000" dirty="0" smtClean="0"/>
              <a:t>Website for Atlas:  </a:t>
            </a:r>
          </a:p>
          <a:p>
            <a:pPr marL="0" indent="0">
              <a:buNone/>
            </a:pPr>
            <a:r>
              <a:rPr lang="en-US" sz="3000" dirty="0" smtClean="0"/>
              <a:t>http://</a:t>
            </a:r>
            <a:r>
              <a:rPr lang="en-US" sz="3000" dirty="0" err="1" smtClean="0"/>
              <a:t>nationalatlas.ngii.go.kr</a:t>
            </a: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53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1218</TotalTime>
  <Words>591</Words>
  <Application>Microsoft Macintosh PowerPoint</Application>
  <PresentationFormat>On-screen Show (4:3)</PresentationFormat>
  <Paragraphs>102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Hardcover</vt:lpstr>
      <vt:lpstr>The Why, Where and When of Korean Economic Development</vt:lpstr>
      <vt:lpstr>National Standards</vt:lpstr>
      <vt:lpstr>Minnesota Graduation Standards</vt:lpstr>
      <vt:lpstr>Korea and Your Classroom!</vt:lpstr>
      <vt:lpstr>Forms of Development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Which Form of Development?</vt:lpstr>
      <vt:lpstr>Korea Lesson – Part II</vt:lpstr>
      <vt:lpstr>Korea Writing Rubric</vt:lpstr>
      <vt:lpstr>More Information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Why, Where and When of Korean Economic Development</dc:title>
  <dc:creator>Kelly Swanson</dc:creator>
  <cp:lastModifiedBy>Kelly Swanson</cp:lastModifiedBy>
  <cp:revision>14</cp:revision>
  <dcterms:created xsi:type="dcterms:W3CDTF">2015-08-03T23:25:15Z</dcterms:created>
  <dcterms:modified xsi:type="dcterms:W3CDTF">2015-09-12T03:13:29Z</dcterms:modified>
</cp:coreProperties>
</file>